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83" r:id="rId8"/>
    <p:sldId id="282" r:id="rId9"/>
    <p:sldId id="264" r:id="rId10"/>
    <p:sldId id="265" r:id="rId11"/>
    <p:sldId id="285" r:id="rId12"/>
    <p:sldId id="271" r:id="rId13"/>
    <p:sldId id="272" r:id="rId14"/>
    <p:sldId id="284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F058-966C-41EA-9E83-113DBB7169E6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FE82-E0E2-4E0D-819C-721C41A2A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7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FE82-E0E2-4E0D-819C-721C41A2A1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79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FE82-E0E2-4E0D-819C-721C41A2A13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5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14467-F79B-4F7E-97CB-D03E6DD95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092137-5E3A-4CAF-8D87-6022A3459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92E7DA-1994-4C8A-BA41-96109D68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7A14D-90AF-4A60-8245-9C559A24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BD971-B867-413A-A2F6-C32361A6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94928-C10A-413C-ABFD-6FBBAE8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1E1E68-F747-470F-BBF7-50947EDAA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27B872-0CCE-450E-8410-96DC6E1D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623B03-55C4-4276-A975-78D43C49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94DA5E-6F9F-4857-B3E1-82CCDD80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102AB3-998D-4300-9CFA-89B6A2713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B4CCC9-2177-4862-BE4B-71B92EAFD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9672C2-92AB-4D9F-BAAB-C7571FDE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D9EE7B-B983-4B4E-ABD6-21B8241A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411B8-AF19-43B6-86E0-6B0A4617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E2DE5-3486-4B07-B306-C6E2A620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E3C4BD-8F2E-4E1D-8410-21EC4E7E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A6401B-CBBB-4ECE-AD79-97F504E8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A9BF1-6E7C-4233-9EDF-9B04A14E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48166-656E-40A4-BDAF-A9C066CF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F61AB-3F4F-4AE7-8E8B-CBE19335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5CDA9-7C7D-4C76-B647-EFA021B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BB272D-972B-4F1B-B16A-F94CDA82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767D1-8C94-4F8E-AC4E-8EEF25A2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80D0E5-4039-4663-BF22-062C77BA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3FC3C-0B58-4C54-8FCC-A1B2D59E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05D83-0B45-4B4A-BC25-72A21F56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DAEE8E-8D92-4D50-BF0E-3DABB0968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7EB177-E04D-458E-8F00-2974469E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4F6F84-C2F2-4F4E-BA25-0F84D6F2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3CF76F-05B3-4646-B5EF-FCBD164D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77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02C8E-AC70-4ACD-A400-DC3F349A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6CD7A7-40C3-45B3-AD4F-5E8A0F69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EC913-616D-459A-9E92-6DE1C525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0C6DC0-E2BC-4D74-A390-AD95C3976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2D84F6-6B6E-4B95-A965-3ADC47A0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D752AF-6B5D-43B6-A900-F89940CE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096A2E-0A67-4444-B051-551C3854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9A50A7F-39D8-4B70-9D54-45B2548E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9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69396-7319-42A1-8C28-8019EF0D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E0BE4D-0EAF-4BF3-BA83-E529FF41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68275C-9804-4EEB-9033-C38A6B64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3D5DD1-BECB-4E2E-846C-83223C6C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28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505957-EDD3-4594-84E4-2F687A82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DE7FFE-D414-407E-8872-3BB40CEE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714D54-C0E0-4A91-9365-8A3759B9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1900E-C6B2-464C-B92B-6D53689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B930E-B623-42C7-8D73-5D162BE0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5D4187-EDDC-46BF-A169-0010D881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45AFA5-21B1-4D4A-A742-89489CD0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72E5A7-A6A1-4E8D-9658-EDC3CAA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1CA553-CA58-4AB1-B64C-82095038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3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01FA4-D696-4907-AF62-EA17C82D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5064E9-A935-4955-869B-74AF74A7F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241E59-1104-4EB5-AA4E-72194CBA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DD240E-EAB2-4245-8959-ABE9ADDF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9BFEAD-DB81-428B-8166-45B44C89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2A9A81-A5C8-42F8-88F6-C605DCC9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000"/>
                <a:lumOff val="97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5A205D-5E2B-4A8E-B817-7730C7D2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F06070-7A8C-4FA2-9F0F-930F4E7F2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F4560-002F-4A93-8929-817078E5F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61DF-9655-4260-8B95-B2407D9D03B4}" type="datetimeFigureOut">
              <a:rPr lang="it-IT" smtClean="0"/>
              <a:t>17/12/2021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5DF98-1F9F-4A59-8611-CCABB6B78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5FBB37-6EE2-4B12-8A11-5ED6224D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7ADE-BDE6-462B-90D4-D93E2EE9E1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5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C1258-F7BF-420D-B303-3413A494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500" y="1869744"/>
            <a:ext cx="5759659" cy="2560176"/>
          </a:xfrm>
        </p:spPr>
        <p:txBody>
          <a:bodyPr>
            <a:normAutofit fontScale="90000"/>
          </a:bodyPr>
          <a:lstStyle/>
          <a:p>
            <a:br>
              <a:rPr lang="it-IT" sz="4800" dirty="0"/>
            </a:br>
            <a:br>
              <a:rPr lang="it-IT" sz="4800" dirty="0"/>
            </a:br>
            <a:br>
              <a:rPr lang="it-IT" sz="4800" dirty="0"/>
            </a:br>
            <a:br>
              <a:rPr lang="it-IT" sz="4800" dirty="0"/>
            </a:br>
            <a:br>
              <a:rPr lang="it-IT" sz="4800" dirty="0"/>
            </a:br>
            <a:br>
              <a:rPr lang="it-IT" sz="4800" dirty="0"/>
            </a:br>
            <a:r>
              <a:rPr lang="it-IT" sz="5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SOCIALE </a:t>
            </a:r>
            <a:br>
              <a:rPr lang="it-IT" sz="7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br>
              <a:rPr lang="it-IT" sz="4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 NAVALE ITALIANA SESTRI LEVANTE</a:t>
            </a:r>
            <a:br>
              <a:rPr lang="it-IT" sz="5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A5A854-1F47-495D-B731-E4FB11BCF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8FF7C2-695E-4986-A988-D1B536F56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4" y="80963"/>
            <a:ext cx="4201376" cy="63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1CB0A-CCF1-4F67-9997-023C2887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73446B-5667-4F47-AB5B-F454BFB6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0" y="2143602"/>
            <a:ext cx="5317676" cy="524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/>
              <a:t>Attività sociali ed accoglienza</a:t>
            </a:r>
            <a:endParaRPr lang="it-IT" b="1" dirty="0"/>
          </a:p>
          <a:p>
            <a:pPr marL="0" lvl="0" indent="0" algn="just">
              <a:buNone/>
            </a:pPr>
            <a:r>
              <a:rPr lang="it-IT" dirty="0"/>
              <a:t>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E20FC68-3BAE-4991-BD1B-E0A0229A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3602"/>
            <a:ext cx="5829300" cy="38862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EA2E2E8-55CC-4227-8D18-376ECF10E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05DC59-6724-48B3-86FD-1D1195C39816}"/>
              </a:ext>
            </a:extLst>
          </p:cNvPr>
          <p:cNvSpPr txBox="1"/>
          <p:nvPr/>
        </p:nvSpPr>
        <p:spPr>
          <a:xfrm>
            <a:off x="471170" y="2879179"/>
            <a:ext cx="50251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it-IT" sz="2400" dirty="0"/>
              <a:t>Con tutte le cautele del caso, quest’anno LNI ha organizzato il progetto «UN MARE DI SOLIDARIETA’» Per un’intera settimana una comunità ragazzi di Aulla ha vissuto il mare.</a:t>
            </a:r>
          </a:p>
          <a:p>
            <a:pPr marL="0" lvl="0" indent="0" algn="just">
              <a:buNone/>
            </a:pPr>
            <a:r>
              <a:rPr lang="it-IT" sz="2400" dirty="0"/>
              <a:t>Sono stati proposti corsi di vela, canottaggio, canoa ed un uscita sul </a:t>
            </a:r>
            <a:r>
              <a:rPr lang="it-IT" sz="2400" dirty="0" err="1"/>
              <a:t>Leudo</a:t>
            </a:r>
            <a:r>
              <a:rPr lang="it-IT" sz="2400" dirty="0"/>
              <a:t> Nuovo aiuto di Dio.</a:t>
            </a:r>
          </a:p>
        </p:txBody>
      </p:sp>
    </p:spTree>
    <p:extLst>
      <p:ext uri="{BB962C8B-B14F-4D97-AF65-F5344CB8AC3E}">
        <p14:creationId xmlns:p14="http://schemas.microsoft.com/office/powerpoint/2010/main" val="12070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1CB0A-CCF1-4F67-9997-023C2887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73446B-5667-4F47-AB5B-F454BFB6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0" y="2143602"/>
            <a:ext cx="6034404" cy="524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>
                <a:solidFill>
                  <a:srgbClr val="212121"/>
                </a:solidFill>
                <a:effectLst/>
                <a:latin typeface="-apple-system"/>
              </a:rPr>
              <a:t>Lega Navale e la Società di Salvamento</a:t>
            </a:r>
            <a:endParaRPr lang="it-IT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EA2E2E8-55CC-4227-8D18-376ECF10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05DC59-6724-48B3-86FD-1D1195C39816}"/>
              </a:ext>
            </a:extLst>
          </p:cNvPr>
          <p:cNvSpPr txBox="1"/>
          <p:nvPr/>
        </p:nvSpPr>
        <p:spPr>
          <a:xfrm>
            <a:off x="471169" y="2879179"/>
            <a:ext cx="60344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it-IT" sz="2400" b="0" i="1" dirty="0">
                <a:solidFill>
                  <a:srgbClr val="212121"/>
                </a:solidFill>
                <a:effectLst/>
                <a:latin typeface="-apple-system"/>
              </a:rPr>
              <a:t>In seguito all'accordo esistente tra la Lega Navale e la Società di Salvamento, da quest'anno la Sezione di Nervi della SNS ha dato assistenza in acqua nell'evento " Cavi Sestri" organizzato dalla Lega Navale e dal Lavagna 90 utilizzando anche le Unità Cinofile SNS. La SNS NERVI organizzerà corsi per bagnini, corsi per Unità Cinofile, corsi di BLSD" utilizzando anche le strutture della Lega Navale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5" name="Immagine 4" descr="Immagine che contiene terra, esterni, persona, cane&#10;&#10;Descrizione generata automaticamente">
            <a:extLst>
              <a:ext uri="{FF2B5EF4-FFF2-40B4-BE49-F238E27FC236}">
                <a16:creationId xmlns:a16="http://schemas.microsoft.com/office/drawing/2014/main" id="{F0E0AB38-4B54-4DA4-8270-2C0F7DDDC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3057525"/>
            <a:ext cx="5153025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03F9E-F3E2-41DE-AD74-E0F3C7D8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0CE1FC-38EB-455B-9E63-DAF91638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43023"/>
            <a:ext cx="4861560" cy="54895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u="sng" dirty="0"/>
              <a:t>Le strutture della LNI per ormeggio </a:t>
            </a:r>
          </a:p>
          <a:p>
            <a:pPr marL="0" indent="0" algn="just">
              <a:buNone/>
            </a:pPr>
            <a:r>
              <a:rPr lang="it-IT" dirty="0"/>
              <a:t>LNI ha in concessione 21 ormeggi nella Baia di ponente e 35 ormeggi per imbarcazioni di minori dimensioni a levante. </a:t>
            </a:r>
          </a:p>
          <a:p>
            <a:pPr marL="0" indent="0" algn="just">
              <a:buNone/>
            </a:pPr>
            <a:r>
              <a:rPr lang="it-IT" dirty="0"/>
              <a:t>Le entrate a favore dell’associazione tramite l’assegnazione degli ormeggi ai Soci, consentono lo sviluppo e la realizzazione dei progetti descritti in precedenza, a favore della Comunità e del Territorio.</a:t>
            </a:r>
          </a:p>
          <a:p>
            <a:pPr marL="0" indent="0" algn="just">
              <a:buNone/>
            </a:pPr>
            <a:r>
              <a:rPr lang="it-IT" dirty="0"/>
              <a:t>LNI si propone di integrare la propria attività nautica anche con la gestione degli ormeggi di transito ed i punti di imbarco per disabili attraverso nuovi punti di accesso.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137F61-BD44-432F-82BA-3F5FADA7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67" y="3317875"/>
            <a:ext cx="5694293" cy="317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13C931-43F6-423F-A6DA-A23039827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67" y="519114"/>
            <a:ext cx="3999156" cy="26694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73A9762-6601-4817-9FCE-5647DE6F9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271" y="7708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33B36-24FD-497E-825A-9EC65CE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98EECE-6E41-4B9F-B5CF-3A99ABDD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378857"/>
            <a:ext cx="11324045" cy="5298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/>
              <a:t>Sintesi del bilancio sociale </a:t>
            </a:r>
            <a:endParaRPr lang="it-IT" u="sng" dirty="0"/>
          </a:p>
          <a:p>
            <a:pPr marL="0" indent="0" algn="just">
              <a:buNone/>
            </a:pPr>
            <a:r>
              <a:rPr lang="it-IT" dirty="0"/>
              <a:t>La pandemia ha segnato l’intera comunità.</a:t>
            </a:r>
          </a:p>
          <a:p>
            <a:pPr marL="0" indent="0" algn="just">
              <a:buNone/>
            </a:pPr>
            <a:r>
              <a:rPr lang="it-IT" dirty="0"/>
              <a:t>La Lega Navale Italiana ha voluto impegnarsi affrontando difficoltà, e conseguenti responsabilità, pur di garantire ai propri Soci ed ai ragazzi di Sestri Levante la possibilità di vivere il mare.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9A3D94-7EA9-42DD-ACC8-762D7EFA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271" y="770818"/>
            <a:ext cx="786452" cy="1182727"/>
          </a:xfrm>
          <a:prstGeom prst="rect">
            <a:avLst/>
          </a:prstGeom>
        </p:spPr>
      </p:pic>
      <p:pic>
        <p:nvPicPr>
          <p:cNvPr id="6" name="Immagine 5" descr="Immagine che contiene acqua, barca, esterni, lago&#10;&#10;Descrizione generata automaticamente">
            <a:extLst>
              <a:ext uri="{FF2B5EF4-FFF2-40B4-BE49-F238E27FC236}">
                <a16:creationId xmlns:a16="http://schemas.microsoft.com/office/drawing/2014/main" id="{BD1DCA29-EF66-45B3-AB5B-34EBE4D6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1" y="3860800"/>
            <a:ext cx="6127589" cy="28254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ED88C8-F8D2-41FA-BD1F-2555F94C87F6}"/>
              </a:ext>
            </a:extLst>
          </p:cNvPr>
          <p:cNvSpPr txBox="1"/>
          <p:nvPr/>
        </p:nvSpPr>
        <p:spPr>
          <a:xfrm>
            <a:off x="447040" y="3886200"/>
            <a:ext cx="324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2800" dirty="0"/>
              <a:t>Questo è lo scopo dell’associazione che in un periodo difficile, soprattutto per i ragazzi, diventa un dovere morale. </a:t>
            </a:r>
          </a:p>
        </p:txBody>
      </p:sp>
    </p:spTree>
    <p:extLst>
      <p:ext uri="{BB962C8B-B14F-4D97-AF65-F5344CB8AC3E}">
        <p14:creationId xmlns:p14="http://schemas.microsoft.com/office/powerpoint/2010/main" val="193178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33B36-24FD-497E-825A-9EC65CE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pic>
        <p:nvPicPr>
          <p:cNvPr id="7" name="Segnaposto contenuto 6" descr="Immagine che contiene persona, acqua, esterni, persone&#10;&#10;Descrizione generata automaticamente">
            <a:extLst>
              <a:ext uri="{FF2B5EF4-FFF2-40B4-BE49-F238E27FC236}">
                <a16:creationId xmlns:a16="http://schemas.microsoft.com/office/drawing/2014/main" id="{2B4A29D0-6897-4BE7-B240-1BADE810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6" y="2345492"/>
            <a:ext cx="5529844" cy="414738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79A3D94-7EA9-42DD-ACC8-762D7EFA1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271" y="770818"/>
            <a:ext cx="786452" cy="1182727"/>
          </a:xfrm>
          <a:prstGeom prst="rect">
            <a:avLst/>
          </a:prstGeom>
        </p:spPr>
      </p:pic>
      <p:pic>
        <p:nvPicPr>
          <p:cNvPr id="9" name="Immagine 8" descr="Immagine che contiene barca, acqua, esterni, natante&#10;&#10;Descrizione generata automaticamente">
            <a:extLst>
              <a:ext uri="{FF2B5EF4-FFF2-40B4-BE49-F238E27FC236}">
                <a16:creationId xmlns:a16="http://schemas.microsoft.com/office/drawing/2014/main" id="{09B24000-5BF5-4AF2-A9E3-AE1E8E82C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44" y="4118014"/>
            <a:ext cx="5143500" cy="2371725"/>
          </a:xfrm>
          <a:prstGeom prst="rect">
            <a:avLst/>
          </a:prstGeom>
        </p:spPr>
      </p:pic>
      <p:pic>
        <p:nvPicPr>
          <p:cNvPr id="11" name="Immagine 10" descr="Immagine che contiene cielo, acqua, esterni, natura&#10;&#10;Descrizione generata automaticamente">
            <a:extLst>
              <a:ext uri="{FF2B5EF4-FFF2-40B4-BE49-F238E27FC236}">
                <a16:creationId xmlns:a16="http://schemas.microsoft.com/office/drawing/2014/main" id="{C6B2CF81-6985-48AE-8366-B4E524406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45" y="933242"/>
            <a:ext cx="3911336" cy="29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177C6-B9E8-430B-843D-9CC88F3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B8FB63-6E2E-4A85-940D-AE86921F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077"/>
            <a:ext cx="10515600" cy="5290798"/>
          </a:xfrm>
        </p:spPr>
        <p:txBody>
          <a:bodyPr>
            <a:noAutofit/>
          </a:bodyPr>
          <a:lstStyle/>
          <a:p>
            <a:r>
              <a:rPr lang="it-IT" b="1" dirty="0"/>
              <a:t>Finalità del documento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Anche per il 2021 la LEGA NAVALE ITALIANA sezione di SESTRI LEVANTE, intende far conoscere le proprie attività svolte a favore dei Soci, della comunità locale e dell’ambiente.</a:t>
            </a:r>
          </a:p>
          <a:p>
            <a:pPr algn="just"/>
            <a:r>
              <a:rPr lang="it-IT" b="1" dirty="0"/>
              <a:t>Premessa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Per il secondo anno la Pandemia COVID 2019 ha ostacolato le nostre attività, tuttavia, abbiamo trovato coraggio ed entusiasmo per garantire una possibilità ai ragazzi interessati a vela, canottaggio, canoa e nuoto.</a:t>
            </a:r>
          </a:p>
          <a:p>
            <a:pPr marL="0" indent="0" algn="just">
              <a:buNone/>
            </a:pPr>
            <a:r>
              <a:rPr lang="it-IT" dirty="0"/>
              <a:t>Ogni attività si è svolta con le precauzioni e con i protocolli sanitari idonei a protezione dei Soci e dei partecipanti agli eventi, da possibili contagi.</a:t>
            </a:r>
          </a:p>
          <a:p>
            <a:pPr marL="0" indent="0" algn="just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F6FE46-E502-42D4-8CD3-D1BB2D8F6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9D97A-BB75-4D1E-A7A5-3E9E42C6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F363FD-6A71-4270-A147-05503E41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412239"/>
            <a:ext cx="5958840" cy="5273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Le principali finalità della LNI – Lo Statuto</a:t>
            </a:r>
            <a:endParaRPr lang="it-IT" dirty="0"/>
          </a:p>
          <a:p>
            <a:pPr lvl="0" algn="just"/>
            <a:r>
              <a:rPr lang="it-IT" dirty="0"/>
              <a:t>Istituisce centri di pratica degli sport nautici a favore dei ragazzi</a:t>
            </a:r>
          </a:p>
          <a:p>
            <a:pPr lvl="0" algn="just"/>
            <a:r>
              <a:rPr lang="it-IT" dirty="0"/>
              <a:t>Mantiene un rapporto con le scuole al fine di fornire un’introduzione agli sport di mare</a:t>
            </a:r>
          </a:p>
          <a:p>
            <a:pPr lvl="0" algn="just"/>
            <a:r>
              <a:rPr lang="it-IT" dirty="0"/>
              <a:t>Promuove e sostiene il diporto nautico</a:t>
            </a:r>
          </a:p>
          <a:p>
            <a:pPr lvl="0" algn="just"/>
            <a:r>
              <a:rPr lang="it-IT" dirty="0"/>
              <a:t>Promuove la tutela dell’ambiente ed in particolare quello marino</a:t>
            </a:r>
          </a:p>
          <a:p>
            <a:pPr lvl="0" algn="just"/>
            <a:r>
              <a:rPr lang="it-IT" dirty="0"/>
              <a:t>Collabora con le amministrazioni locali per progetti specifici sul mare e sulla formazione nautica per i ragazzi</a:t>
            </a:r>
          </a:p>
          <a:p>
            <a:pPr lvl="0" algn="just"/>
            <a:r>
              <a:rPr lang="it-IT" dirty="0"/>
              <a:t>Stimola i Soci e la comunità locale ad una consapevolezza delle risorse e delle problematiche ambientali legate al mare 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32E76B-141D-4343-86E6-DE2087E22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417D52-DC62-4968-B929-CC32BBD6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94564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19BD7-30F9-4EC6-B0E1-05493593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0898D-FB96-4ED1-A66E-E9185A20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10275" cy="4918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u="sng" dirty="0"/>
              <a:t>Vela per ragazzi</a:t>
            </a:r>
            <a:endParaRPr lang="it-IT" b="1" dirty="0"/>
          </a:p>
          <a:p>
            <a:pPr marL="0" lvl="0" indent="0" algn="just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 ragazzi </a:t>
            </a:r>
            <a:r>
              <a:rPr lang="it-IT" dirty="0"/>
              <a:t>hanno partecipato ai corsi di vela tenuti da un istruttrice federale, usando le barche e le strutture della LNI.</a:t>
            </a:r>
          </a:p>
          <a:p>
            <a:pPr marL="0" lvl="0" indent="0" algn="just">
              <a:buNone/>
            </a:pPr>
            <a:r>
              <a:rPr lang="it-IT" dirty="0"/>
              <a:t>L’attività si è svolta adottando un piano sanitario di prevenzione anti Covid da metà giugno a fine agosto.</a:t>
            </a:r>
          </a:p>
          <a:p>
            <a:pPr marL="0" lvl="0" indent="0" algn="just">
              <a:buNone/>
            </a:pPr>
            <a:r>
              <a:rPr lang="it-IT" dirty="0"/>
              <a:t>E’ sempre attivo il rapporto con le scuole medie ed elementari di Sestri e Casarza per proporre giornate di introduzione alla vela.</a:t>
            </a:r>
          </a:p>
          <a:p>
            <a:pPr marL="0" lvl="0" indent="0" algn="just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40F600-C0B5-4F57-85C4-07F4804F8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  <p:pic>
        <p:nvPicPr>
          <p:cNvPr id="7" name="Immagine 6" descr="Immagine che contiene acqua, esterni, cielo, uomo&#10;&#10;Descrizione generata automaticamente">
            <a:extLst>
              <a:ext uri="{FF2B5EF4-FFF2-40B4-BE49-F238E27FC236}">
                <a16:creationId xmlns:a16="http://schemas.microsoft.com/office/drawing/2014/main" id="{FEDD759F-0ED7-4831-9CC0-A9D6B9A6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5" y="2059939"/>
            <a:ext cx="4926436" cy="27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5685C-25BD-467B-B59E-827333AA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40934D-202E-47C4-BFF6-43FE2348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690688"/>
            <a:ext cx="5293360" cy="487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/>
              <a:t>Vela d’altura </a:t>
            </a:r>
            <a:endParaRPr lang="it-IT" b="1" dirty="0"/>
          </a:p>
          <a:p>
            <a:pPr marL="0" lvl="0" indent="0" algn="just">
              <a:buNone/>
            </a:pPr>
            <a:r>
              <a:rPr lang="it-IT" dirty="0"/>
              <a:t>LNI fa parte del Comitato Società veliche del Tigullio ed organizza regate d’altura tra cui, il Campionato invernale del Tigullio. </a:t>
            </a:r>
          </a:p>
          <a:p>
            <a:pPr marL="0" lvl="0" indent="0" algn="just">
              <a:buNone/>
            </a:pPr>
            <a:r>
              <a:rPr lang="it-IT" dirty="0"/>
              <a:t>«ARIA di BURRASCA» si è aggiudicata il primo premio delle regate </a:t>
            </a:r>
            <a:r>
              <a:rPr lang="it-IT" b="1" dirty="0"/>
              <a:t>Coppa Gavino e Coppa Dall’Orso.</a:t>
            </a:r>
            <a:r>
              <a:rPr lang="it-IT" dirty="0"/>
              <a:t> «HARD ROCK» ha vinto </a:t>
            </a:r>
            <a:r>
              <a:rPr lang="it-IT" b="1" dirty="0"/>
              <a:t>Coppa dei Nesci </a:t>
            </a:r>
            <a:r>
              <a:rPr lang="it-IT" dirty="0"/>
              <a:t>e </a:t>
            </a:r>
            <a:r>
              <a:rPr lang="it-IT" b="1" dirty="0"/>
              <a:t>TAG HEUR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F4C606-D527-4E8B-A6D1-05750848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7" name="Immagine 6" descr="Immagine che contiene acqua, barca, persona, esterni&#10;&#10;Descrizione generata automaticamente">
            <a:extLst>
              <a:ext uri="{FF2B5EF4-FFF2-40B4-BE49-F238E27FC236}">
                <a16:creationId xmlns:a16="http://schemas.microsoft.com/office/drawing/2014/main" id="{6070B354-071B-4543-B867-2E024BA4B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91" y="2806223"/>
            <a:ext cx="6320650" cy="35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27" y="1525374"/>
            <a:ext cx="5257800" cy="4375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u="sng" dirty="0"/>
              <a:t>Canottaggio</a:t>
            </a:r>
            <a:endParaRPr lang="it-IT" b="1" dirty="0"/>
          </a:p>
          <a:p>
            <a:pPr lvl="0" algn="just"/>
            <a:r>
              <a:rPr lang="it-IT" dirty="0"/>
              <a:t>Il corso agonistico curato da un istruttore federale FIC e FICSF è seguito da </a:t>
            </a:r>
            <a:r>
              <a:rPr lang="it-IT" b="1" dirty="0"/>
              <a:t>29 ragazzi </a:t>
            </a:r>
            <a:r>
              <a:rPr lang="it-IT" dirty="0"/>
              <a:t>ed è l’attività sportiva di maggior rilievo per LNI S.L. </a:t>
            </a:r>
          </a:p>
          <a:p>
            <a:pPr algn="just"/>
            <a:r>
              <a:rPr lang="it-IT" b="1" dirty="0"/>
              <a:t>Nel 2021 LNI S.L. si è aggiudicata per la seconda volta di seguito il PALIO MARINARO DEL TIGULLIO con l’equipaggio composto da Antonio Sanguineti, Filippo Franchini, Domenico Balotta, Edoardo Cascino e Ines Brunella.</a:t>
            </a:r>
            <a:endParaRPr lang="it-IT" dirty="0"/>
          </a:p>
          <a:p>
            <a:pPr algn="just"/>
            <a:r>
              <a:rPr lang="it-IT" dirty="0"/>
              <a:t>I ragazzi della LNI hanno partecipato con successo alle regate organizzate per gli Istituti Superiori Regionali  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9FCE60-827D-4B0C-B9C6-0D78530A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6" name="Immagine 5" descr="Immagine che contiene acqua, esterni, barca, natante&#10;&#10;Descrizione generata automaticamente">
            <a:extLst>
              <a:ext uri="{FF2B5EF4-FFF2-40B4-BE49-F238E27FC236}">
                <a16:creationId xmlns:a16="http://schemas.microsoft.com/office/drawing/2014/main" id="{3EC5FA02-0437-4692-B174-463885728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4" y="2368550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576174"/>
            <a:ext cx="3892534" cy="4653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u="sng" dirty="0"/>
              <a:t>Canottaggio – IREN</a:t>
            </a:r>
            <a:endParaRPr lang="it-IT" b="1" dirty="0"/>
          </a:p>
          <a:p>
            <a:pPr marL="0" lvl="0" indent="0" algn="just">
              <a:buNone/>
            </a:pPr>
            <a:r>
              <a:rPr lang="it-IT" dirty="0"/>
              <a:t>Nel 2021 grazie ad un contributo di </a:t>
            </a:r>
            <a:r>
              <a:rPr lang="it-IT" b="1" dirty="0"/>
              <a:t>IREN</a:t>
            </a:r>
            <a:r>
              <a:rPr lang="it-IT" dirty="0"/>
              <a:t>, ed alla perizia di </a:t>
            </a:r>
            <a:r>
              <a:rPr lang="it-IT" b="1" dirty="0"/>
              <a:t>«Storie di barche»</a:t>
            </a:r>
            <a:r>
              <a:rPr lang="it-IT" dirty="0"/>
              <a:t> che ne ha curato il restauro, è stato sistemato lo storico gozzo </a:t>
            </a:r>
            <a:r>
              <a:rPr lang="it-IT" b="1" dirty="0" err="1"/>
              <a:t>Marinin</a:t>
            </a:r>
            <a:r>
              <a:rPr lang="it-IT" dirty="0"/>
              <a:t> costruito dai cantieri </a:t>
            </a:r>
            <a:r>
              <a:rPr lang="it-IT" dirty="0" err="1"/>
              <a:t>Sangermani</a:t>
            </a:r>
            <a:r>
              <a:rPr lang="it-IT" dirty="0"/>
              <a:t>. </a:t>
            </a:r>
          </a:p>
          <a:p>
            <a:pPr marL="0" lvl="0" indent="0" algn="just">
              <a:buNone/>
            </a:pPr>
            <a:r>
              <a:rPr lang="it-IT" dirty="0"/>
              <a:t>Sarà messo a disposizione per le scuole, i ragazzi e le  associazioni.</a:t>
            </a:r>
          </a:p>
          <a:p>
            <a:pPr lvl="0" algn="just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9FCE60-827D-4B0C-B9C6-0D78530A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28DA4C-A0BA-4AEB-8B20-B49DCE65CF3C}"/>
              </a:ext>
            </a:extLst>
          </p:cNvPr>
          <p:cNvSpPr txBox="1"/>
          <p:nvPr/>
        </p:nvSpPr>
        <p:spPr>
          <a:xfrm>
            <a:off x="9322854" y="2690336"/>
            <a:ext cx="1944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800" dirty="0"/>
              <a:t>Il progetto consiste nell’invitare i ragazzi a scoprire il mare visto dal mare, proprio sul gozzo.</a:t>
            </a:r>
          </a:p>
        </p:txBody>
      </p:sp>
      <p:pic>
        <p:nvPicPr>
          <p:cNvPr id="8" name="Immagine 7" descr="Immagine che contiene acqua, barca, esterni, montagna&#10;&#10;Descrizione generata automaticamente">
            <a:extLst>
              <a:ext uri="{FF2B5EF4-FFF2-40B4-BE49-F238E27FC236}">
                <a16:creationId xmlns:a16="http://schemas.microsoft.com/office/drawing/2014/main" id="{FD9D5F4B-9EF0-468C-8C9C-EE96257A4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8" y="707504"/>
            <a:ext cx="4483332" cy="59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35" y="1310641"/>
            <a:ext cx="11683054" cy="49289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/>
              <a:t>Canoa</a:t>
            </a:r>
            <a:endParaRPr lang="it-IT" b="1" dirty="0"/>
          </a:p>
          <a:p>
            <a:pPr lvl="0" algn="just"/>
            <a:r>
              <a:rPr lang="it-IT" dirty="0"/>
              <a:t>Il gruppo canoa dimostra grande entusiasmo. Sono in continuo aumento i ragazzi che seguono i corsi e le giornate in canoa. </a:t>
            </a:r>
            <a:r>
              <a:rPr lang="it-IT" b="1" dirty="0"/>
              <a:t>Quest’anno 30!</a:t>
            </a:r>
          </a:p>
          <a:p>
            <a:pPr lvl="0" algn="just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9FCE60-827D-4B0C-B9C6-0D78530A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9" name="Immagine 8" descr="Immagine che contiene acqua, barca, esterni, gommone&#10;&#10;Descrizione generata automaticamente">
            <a:extLst>
              <a:ext uri="{FF2B5EF4-FFF2-40B4-BE49-F238E27FC236}">
                <a16:creationId xmlns:a16="http://schemas.microsoft.com/office/drawing/2014/main" id="{91754AA1-5A74-4E0A-A115-74E36294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1" y="2895600"/>
            <a:ext cx="6516914" cy="3665764"/>
          </a:xfrm>
          <a:prstGeom prst="rect">
            <a:avLst/>
          </a:prstGeom>
        </p:spPr>
      </p:pic>
      <p:pic>
        <p:nvPicPr>
          <p:cNvPr id="13" name="Immagine 12" descr="Immagine che contiene acqua, esterni, roccia, oceano&#10;&#10;Descrizione generata automaticamente">
            <a:extLst>
              <a:ext uri="{FF2B5EF4-FFF2-40B4-BE49-F238E27FC236}">
                <a16:creationId xmlns:a16="http://schemas.microsoft.com/office/drawing/2014/main" id="{8C9C4DF5-9994-432D-865A-90BC8C14E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99" y="3063875"/>
            <a:ext cx="43426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C5C4-9077-4FA4-AB03-5D3E0B4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7114A-9737-459E-8E1B-179CCE26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0199"/>
            <a:ext cx="3896360" cy="4712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u="sng" dirty="0"/>
              <a:t>Attività per l’ambiente  </a:t>
            </a:r>
            <a:endParaRPr lang="it-IT" sz="3200" b="1" dirty="0"/>
          </a:p>
          <a:p>
            <a:pPr marL="0" lvl="0" indent="0" algn="just">
              <a:buNone/>
            </a:pPr>
            <a:r>
              <a:rPr lang="it-IT" sz="3200" dirty="0"/>
              <a:t>Come ogni anno si è svolta la giornata a tutela dell’ambiente in cui LNI, insieme ad altre associazioni, si è impegnata per la pulizia del fondale della Baia di Levante</a:t>
            </a:r>
          </a:p>
          <a:p>
            <a:pPr marL="0" lvl="0" indent="0" algn="just">
              <a:buNone/>
            </a:pPr>
            <a:endParaRPr lang="it-IT" sz="3200" dirty="0"/>
          </a:p>
          <a:p>
            <a:endParaRPr lang="it-IT" sz="3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EEB162-B288-4392-A3C9-A6CEA87F1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5" name="Immagine 4" descr="Immagine che contiene testo, barca, acqua, esterni&#10;&#10;Descrizione generata automaticamente">
            <a:extLst>
              <a:ext uri="{FF2B5EF4-FFF2-40B4-BE49-F238E27FC236}">
                <a16:creationId xmlns:a16="http://schemas.microsoft.com/office/drawing/2014/main" id="{63945602-1F31-4A5A-B91A-56DEDD915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3" y="2054438"/>
            <a:ext cx="5256292" cy="39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0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867</Words>
  <Application>Microsoft Office PowerPoint</Application>
  <PresentationFormat>Widescreen</PresentationFormat>
  <Paragraphs>62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Tema di Office</vt:lpstr>
      <vt:lpstr>      BILANCIO SOCIALE  DELLA  LEGA NAVALE ITALIANA SESTRI LEVANTE 2021</vt:lpstr>
      <vt:lpstr>BILANCIO SOCIALE </vt:lpstr>
      <vt:lpstr>BILANCIO SOCIALE </vt:lpstr>
      <vt:lpstr>BILANCIO SOCIALE  </vt:lpstr>
      <vt:lpstr>BILANCIO SOCIALE </vt:lpstr>
      <vt:lpstr>BILANCIO SOCIALE</vt:lpstr>
      <vt:lpstr>BILANCIO SOCIALE</vt:lpstr>
      <vt:lpstr>BILANCIO SOCIALE</vt:lpstr>
      <vt:lpstr>BILANCIO SOCIALE </vt:lpstr>
      <vt:lpstr>BILANCIO SOCIALE </vt:lpstr>
      <vt:lpstr>BILANCIO SOCIALE  </vt:lpstr>
      <vt:lpstr>BILANCIO SOCIALE</vt:lpstr>
      <vt:lpstr>BILANCIO SOCIALE</vt:lpstr>
      <vt:lpstr>BILANCIO SOCIALE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SOCIALE  DELLA  LEGA NAVALE SESTRI LEVANTE</dc:title>
  <dc:creator>Lorenzo Serra</dc:creator>
  <cp:lastModifiedBy>Lega Navale Italiana</cp:lastModifiedBy>
  <cp:revision>133</cp:revision>
  <cp:lastPrinted>2019-03-28T14:59:56Z</cp:lastPrinted>
  <dcterms:created xsi:type="dcterms:W3CDTF">2019-03-18T10:01:43Z</dcterms:created>
  <dcterms:modified xsi:type="dcterms:W3CDTF">2021-12-17T08:55:15Z</dcterms:modified>
</cp:coreProperties>
</file>