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81" r:id="rId10"/>
    <p:sldId id="285" r:id="rId11"/>
    <p:sldId id="282" r:id="rId12"/>
    <p:sldId id="264" r:id="rId13"/>
    <p:sldId id="265" r:id="rId14"/>
    <p:sldId id="286" r:id="rId15"/>
    <p:sldId id="266" r:id="rId16"/>
    <p:sldId id="267" r:id="rId17"/>
    <p:sldId id="269" r:id="rId18"/>
    <p:sldId id="271" r:id="rId19"/>
    <p:sldId id="272" r:id="rId20"/>
    <p:sldId id="279" r:id="rId2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F058-966C-41EA-9E83-113DBB7169E6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BFE82-E0E2-4E0D-819C-721C41A2A1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7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FE82-E0E2-4E0D-819C-721C41A2A1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79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FE82-E0E2-4E0D-819C-721C41A2A13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75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F14467-F79B-4F7E-97CB-D03E6DD95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2092137-5E3A-4CAF-8D87-6022A3459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A92E7DA-1994-4C8A-BA41-96109D68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47A14D-90AF-4A60-8245-9C559A24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C5BD971-B867-413A-A2F6-C32361A6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67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794928-C10A-413C-ABFD-6FBBAE86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21E1E68-F747-470F-BBF7-50947EDAA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127B872-0CCE-450E-8410-96DC6E1D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623B03-55C4-4276-A975-78D43C49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A94DA5E-6F9F-4857-B3E1-82CCDD80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6102AB3-998D-4300-9CFA-89B6A2713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1B4CCC9-2177-4862-BE4B-71B92EAFD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19672C2-92AB-4D9F-BAAB-C7571FDE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8D9EE7B-B983-4B4E-ABD6-21B8241A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F4411B8-AF19-43B6-86E0-6B0A4617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6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DE2DE5-3486-4B07-B306-C6E2A620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7E3C4BD-8F2E-4E1D-8410-21EC4E7E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A6401B-CBBB-4ECE-AD79-97F504E8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E0A9BF1-6E7C-4233-9EDF-9B04A14E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F448166-656E-40A4-BDAF-A9C066CF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4F61AB-3F4F-4AE7-8E8B-CBE19335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E15CDA9-7C7D-4C76-B647-EFA021B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5BB272D-972B-4F1B-B16A-F94CDA82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AA767D1-8C94-4F8E-AC4E-8EEF25A2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F80D0E5-4039-4663-BF22-062C77BA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6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23FC3C-0B58-4C54-8FCC-A1B2D59E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3705D83-0B45-4B4A-BC25-72A21F56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4DAEE8E-8D92-4D50-BF0E-3DABB0968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C7EB177-E04D-458E-8F00-2974469E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94F6F84-C2F2-4F4E-BA25-0F84D6F2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03CF76F-05B3-4646-B5EF-FCBD164D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77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A02C8E-AC70-4ACD-A400-DC3F349A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76CD7A7-40C3-45B3-AD4F-5E8A0F69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E6EC913-616D-459A-9E92-6DE1C525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30C6DC0-E2BC-4D74-A390-AD95C3976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72D84F6-6B6E-4B95-A965-3ADC47A0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2BD752AF-6B5D-43B6-A900-F89940CE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F096A2E-0A67-4444-B051-551C3854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D9A50A7F-39D8-4B70-9D54-45B2548E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59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969396-7319-42A1-8C28-8019EF0D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CE0BE4D-0EAF-4BF3-BA83-E529FF41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F68275C-9804-4EEB-9033-C38A6B64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63D5DD1-BECB-4E2E-846C-83223C6C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28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8505957-EDD3-4594-84E4-2F687A82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3DE7FFE-D414-407E-8872-3BB40CEE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F714D54-C0E0-4A91-9365-8A3759B9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A1900E-C6B2-464C-B92B-6D536896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51B930E-B623-42C7-8D73-5D162BE0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65D4187-EDDC-46BF-A169-0010D8810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345AFA5-21B1-4D4A-A742-89489CD0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E72E5A7-A6A1-4E8D-9658-EDC3CAA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51CA553-CA58-4AB1-B64C-82095038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53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B01FA4-D696-4907-AF62-EA17C82D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05064E9-A935-4955-869B-74AF74A7F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D241E59-1104-4EB5-AA4E-72194CBA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EDD240E-EAB2-4245-8959-ABE9ADDF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89BFEAD-DB81-428B-8166-45B44C89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92A9A81-A5C8-42F8-88F6-C605DCC9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1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000"/>
                <a:lumOff val="97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185A205D-5E2B-4A8E-B817-7730C7D2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AF06070-7A8C-4FA2-9F0F-930F4E7F2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B9F4560-002F-4A93-8929-817078E5F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61DF-9655-4260-8B95-B2407D9D03B4}" type="datetimeFigureOut">
              <a:rPr lang="it-IT" smtClean="0"/>
              <a:t>17/12/2019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1A5DF98-1F9F-4A59-8611-CCABB6B78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75FBB37-6EE2-4B12-8A11-5ED6224D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7ADE-BDE6-462B-90D4-D93E2EE9E1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5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3000"/>
                <a:lumOff val="97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3C1258-F7BF-420D-B303-3413A494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500" y="1869744"/>
            <a:ext cx="5759659" cy="2560176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/>
              <a:t>BILANCIO SOCIALE </a:t>
            </a:r>
            <a:r>
              <a:rPr lang="it-IT" dirty="0"/>
              <a:t/>
            </a:r>
            <a:br>
              <a:rPr lang="it-IT" dirty="0"/>
            </a:br>
            <a:r>
              <a:rPr lang="it-IT" sz="4000" dirty="0"/>
              <a:t>DELLA </a:t>
            </a:r>
            <a:br>
              <a:rPr lang="it-IT" sz="4000" dirty="0"/>
            </a:br>
            <a:r>
              <a:rPr lang="it-IT" sz="4800" dirty="0"/>
              <a:t>LEGA NAVALE ITALIANA SESTRI LEVANTE</a:t>
            </a:r>
            <a:br>
              <a:rPr lang="it-IT" sz="4800" dirty="0"/>
            </a:br>
            <a:r>
              <a:rPr lang="it-IT" b="1" dirty="0"/>
              <a:t>2019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1A5A854-1F47-495D-B731-E4FB11BCF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98FF7C2-695E-4986-A988-D1B536F56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4" y="80963"/>
            <a:ext cx="4201376" cy="63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596923-CD45-4FAC-9797-FCBA2F29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  <a:endParaRPr lang="en-US" sz="2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10463B1-DE4C-4F25-B058-76D1B8970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871663"/>
            <a:ext cx="5495925" cy="41243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490BA8C-D7CE-49F1-861E-BE660698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871663"/>
            <a:ext cx="5495925" cy="4124325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xmlns="" id="{4A7C1950-B268-4F62-8A5B-45665747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625"/>
            <a:ext cx="10515600" cy="4954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LNI Sestri Levante vincitrice del palio remiero del Tigullio 2019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ACB3149-63A1-4366-97BF-1F9581EA4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3945B6-179C-40A4-AB0C-B520CD5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4E3B29-87D1-489D-B6E1-3D20EFB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420" y="2054438"/>
            <a:ext cx="7028380" cy="41225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3900" u="sng" dirty="0"/>
              <a:t>Attività per canoa</a:t>
            </a:r>
            <a:endParaRPr lang="it-IT" sz="3900" dirty="0"/>
          </a:p>
          <a:p>
            <a:pPr lvl="0" algn="just"/>
            <a:r>
              <a:rPr lang="it-IT" dirty="0"/>
              <a:t>Oltre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ragazzi di Sestri Levante e 14  ragazzi di Casarza,</a:t>
            </a:r>
            <a:r>
              <a:rPr lang="it-IT" dirty="0"/>
              <a:t> tramite i programmi scolastici, hanno seguito un primo corso di introduzione alla canoa nella baia di lavante </a:t>
            </a:r>
          </a:p>
          <a:p>
            <a:pPr lvl="0" algn="just"/>
            <a:r>
              <a:rPr lang="it-IT" dirty="0"/>
              <a:t>Circa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ragazzi </a:t>
            </a:r>
            <a:r>
              <a:rPr lang="it-IT" dirty="0"/>
              <a:t>hanno seguito un corso estivo di canoa con istruttore </a:t>
            </a:r>
            <a:r>
              <a:rPr lang="it-IT" dirty="0" smtClean="0"/>
              <a:t>federale</a:t>
            </a:r>
          </a:p>
          <a:p>
            <a:pPr algn="just"/>
            <a:r>
              <a:rPr lang="it-IT" dirty="0"/>
              <a:t>LNI </a:t>
            </a:r>
            <a:r>
              <a:rPr lang="it-IT" dirty="0" smtClean="0"/>
              <a:t>ha partecipato </a:t>
            </a:r>
            <a:r>
              <a:rPr lang="it-IT" dirty="0"/>
              <a:t>alla </a:t>
            </a:r>
            <a:r>
              <a:rPr lang="it-IT" dirty="0" err="1"/>
              <a:t>Vogalonga</a:t>
            </a:r>
            <a:r>
              <a:rPr lang="it-IT" dirty="0"/>
              <a:t> di </a:t>
            </a:r>
            <a:r>
              <a:rPr lang="it-IT" dirty="0" smtClean="0"/>
              <a:t>Venezia con 3 equipaggi (due singoli e un doppio)</a:t>
            </a:r>
            <a:endParaRPr lang="it-IT" dirty="0"/>
          </a:p>
          <a:p>
            <a:pPr lvl="0" algn="just"/>
            <a:endParaRPr lang="it-IT" dirty="0"/>
          </a:p>
          <a:p>
            <a:pPr algn="just"/>
            <a:r>
              <a:rPr lang="it-IT" dirty="0"/>
              <a:t>Nel centro nautico della LNI sulla baia di Ponente sono sistemate circa 50 canoe di soci e sono ospitate le canoe per gli sportivi di passaggio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29FCE60-827D-4B0C-B9C6-0D78530A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52ACC02-50A1-4A4F-AC30-852DD643D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0" y="1437988"/>
            <a:ext cx="3261696" cy="28034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C42A39A-E8B1-4AA0-8B59-8F0A2907D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3" y="4761864"/>
            <a:ext cx="3148440" cy="19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C7C5C4-9077-4FA4-AB03-5D3E0B4A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5C7114A-9737-459E-8E1B-179CCE26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5461000" cy="4855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600" u="sng" dirty="0"/>
              <a:t>Attività per l’ambiente  </a:t>
            </a:r>
            <a:endParaRPr lang="it-IT" sz="4600" dirty="0"/>
          </a:p>
          <a:p>
            <a:pPr marL="0" lvl="0" indent="0" algn="just">
              <a:buNone/>
            </a:pPr>
            <a:r>
              <a:rPr lang="it-IT" dirty="0"/>
              <a:t>Anche quest’anno, in collaborazione con il Club Subacqueo di Sestri, LNI ha partecipato alla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giornata di pulizia per la baia di levante </a:t>
            </a:r>
            <a:r>
              <a:rPr lang="it-IT" dirty="0"/>
              <a:t>attirando molti volontari nell’iniziativa</a:t>
            </a:r>
          </a:p>
          <a:p>
            <a:pPr marL="0" lvl="0" indent="0" algn="just">
              <a:buNone/>
            </a:pPr>
            <a:r>
              <a:rPr lang="it-IT" dirty="0"/>
              <a:t>Analoga attività è stata fatta a Riva Trigoso con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«giornata del mare» a Riva Trigoso. </a:t>
            </a:r>
            <a:r>
              <a:rPr lang="it-IT" dirty="0"/>
              <a:t>Molti soci di LNI hanno collaborato per la pulizia della spiaggia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5100" u="sng" dirty="0"/>
              <a:t>Attività di solidarietà </a:t>
            </a:r>
            <a:endParaRPr lang="it-IT" sz="5100" dirty="0"/>
          </a:p>
          <a:p>
            <a:pPr marL="0" lvl="0" indent="0" algn="just">
              <a:buNone/>
            </a:pPr>
            <a:r>
              <a:rPr lang="it-IT" dirty="0"/>
              <a:t>Lo scorso 20 settembre LNI ha organizzato una giornata </a:t>
            </a:r>
            <a:r>
              <a:rPr lang="it-IT" dirty="0" smtClean="0"/>
              <a:t>al mare, in Baia del Silenzio, </a:t>
            </a:r>
            <a:r>
              <a:rPr lang="it-IT" dirty="0"/>
              <a:t>con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l’Istituto Acquarone</a:t>
            </a:r>
            <a:r>
              <a:rPr lang="it-IT" dirty="0"/>
              <a:t>. Hanno partecipato circa 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ragazzi disabili </a:t>
            </a:r>
            <a:r>
              <a:rPr lang="it-IT" dirty="0"/>
              <a:t>dell’istituto che sono stati seguiti dai soci della LNI per una giornata diversa </a:t>
            </a:r>
            <a:r>
              <a:rPr lang="it-IT" dirty="0" smtClean="0"/>
              <a:t>con gara di nuoto e giochi in acqua.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ED8FC3B-5475-4562-9308-C80B0C280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32" y="1888699"/>
            <a:ext cx="4066008" cy="22850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37FB60D-E702-4D1A-A38D-98D0B9F04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16" y="4261350"/>
            <a:ext cx="4206024" cy="24644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3EEB162-B288-4392-A3C9-A6CEA87F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51CB0A-CCF1-4F67-9997-023C2887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73446B-5667-4F47-AB5B-F454BFB6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463040"/>
            <a:ext cx="5317676" cy="524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u="sng" dirty="0"/>
              <a:t>Ospitalità</a:t>
            </a:r>
            <a:endParaRPr lang="it-IT" sz="3600" dirty="0"/>
          </a:p>
          <a:p>
            <a:pPr marL="0" lvl="0" indent="0" algn="just">
              <a:buNone/>
            </a:pPr>
            <a:r>
              <a:rPr lang="it-IT" sz="2200" dirty="0"/>
              <a:t>LNI Sestri Levante ha ospitato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 scout, ragazzi di centri estivi e gruppi sportivi.</a:t>
            </a:r>
            <a:r>
              <a:rPr lang="it-IT" sz="2200" dirty="0"/>
              <a:t> Gli ospiti nel 2019 sono stati circa 50. I soci organizzano uscite in barca per gli ospiti con le attrezzature della LNI. </a:t>
            </a:r>
          </a:p>
          <a:p>
            <a:pPr marL="0" indent="0" algn="just">
              <a:buNone/>
            </a:pPr>
            <a:r>
              <a:rPr lang="it-IT" sz="2200" dirty="0"/>
              <a:t>Quest’anno Sestri è stato il punto di arrivo della marcia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TRANS-APPENNINICA 2019 a cui hanno partecipato 90 perone.</a:t>
            </a:r>
            <a:r>
              <a:rPr lang="it-IT" sz="2200" dirty="0"/>
              <a:t> Una marcia a piedi su un percorso di circa 70 KM. con partenza da Borgo Val di Taro ed arrivo in baia .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LNI ha fornito supporto logistico con la propria sede</a:t>
            </a:r>
            <a:r>
              <a:rPr lang="it-IT" sz="2200" dirty="0"/>
              <a:t> e per le operazioni a mare</a:t>
            </a:r>
          </a:p>
          <a:p>
            <a:pPr marL="0" lvl="0" indent="0" algn="just">
              <a:buNone/>
            </a:pPr>
            <a:r>
              <a:rPr lang="it-IT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E20FC68-3BAE-4991-BD1B-E0A0229A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3602"/>
            <a:ext cx="5829300" cy="38862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EA2E2E8-55CC-4227-8D18-376ECF10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DF4C8F-3CD4-489C-8B25-D4FFBC0E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DFDF70E-9EB4-4189-96C7-3D133155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9" y="1057276"/>
            <a:ext cx="5724525" cy="2371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u="sng" dirty="0"/>
              <a:t>Eventi culturali </a:t>
            </a:r>
            <a:endParaRPr lang="it-IT" sz="3600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Il DRAGUN di Camogli lo scorso luglio si è fermato a Sestri.  LNI ha fornito ospitalità ed assistenza all’equipaggio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9A42860-5979-4B85-931B-A608B73D2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5C235FA-7AFD-441A-9A5C-6055EFF44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3" y="1464962"/>
            <a:ext cx="3749040" cy="30175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AC31264-410A-48A8-BFF2-1423DCC0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4256756"/>
            <a:ext cx="2857500" cy="1600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5982271-C96C-4049-963B-FFE334342702}"/>
              </a:ext>
            </a:extLst>
          </p:cNvPr>
          <p:cNvSpPr txBox="1"/>
          <p:nvPr/>
        </p:nvSpPr>
        <p:spPr>
          <a:xfrm>
            <a:off x="600075" y="4657726"/>
            <a:ext cx="6496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LNI ha dato supporto all’organizzazione del campionato italiano di fotosub svolto prevalentemente nella baia di levante </a:t>
            </a:r>
          </a:p>
        </p:txBody>
      </p:sp>
    </p:spTree>
    <p:extLst>
      <p:ext uri="{BB962C8B-B14F-4D97-AF65-F5344CB8AC3E}">
        <p14:creationId xmlns:p14="http://schemas.microsoft.com/office/powerpoint/2010/main" val="361190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DF4C8F-3CD4-489C-8B25-D4FFBC0E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DFDF70E-9EB4-4189-96C7-3D133155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107" y="1570937"/>
            <a:ext cx="5669786" cy="4979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900" u="sng" dirty="0"/>
              <a:t>Eventi culturali </a:t>
            </a:r>
            <a:endParaRPr lang="it-IT" sz="3900" dirty="0"/>
          </a:p>
          <a:p>
            <a:pPr algn="just"/>
            <a:r>
              <a:rPr lang="it-IT" dirty="0"/>
              <a:t>LNI ha organizzato la presentazione libro di P. Cervone su </a:t>
            </a:r>
            <a:r>
              <a:rPr lang="it-IT" dirty="0" err="1"/>
              <a:t>Thaon</a:t>
            </a:r>
            <a:r>
              <a:rPr lang="it-IT" dirty="0"/>
              <a:t> di </a:t>
            </a:r>
            <a:r>
              <a:rPr lang="it-IT" dirty="0" smtClean="0"/>
              <a:t>Ravel</a:t>
            </a:r>
          </a:p>
          <a:p>
            <a:pPr algn="just"/>
            <a:r>
              <a:rPr lang="it-IT" dirty="0" smtClean="0"/>
              <a:t>LNI ha progettato e allestito ,nella propria sede, la mostra sulle vele latine. </a:t>
            </a:r>
            <a:endParaRPr lang="it-IT" dirty="0"/>
          </a:p>
          <a:p>
            <a:pPr algn="just"/>
            <a:r>
              <a:rPr lang="it-IT" dirty="0" smtClean="0"/>
              <a:t>LNI </a:t>
            </a:r>
            <a:r>
              <a:rPr lang="it-IT" dirty="0"/>
              <a:t>ha dato supporto all’organizzazione dell’evento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«arrivo di Elisabetta Farnese nella baia di Sestri Levante» </a:t>
            </a:r>
            <a:r>
              <a:rPr lang="it-IT" dirty="0"/>
              <a:t>rievocazione storica </a:t>
            </a:r>
            <a:r>
              <a:rPr lang="it-IT" dirty="0" smtClean="0"/>
              <a:t>e supporto in mare per permettere l’ingresso in Baia del Silenzio del </a:t>
            </a:r>
            <a:r>
              <a:rPr lang="it-IT" dirty="0" err="1" smtClean="0"/>
              <a:t>leudo</a:t>
            </a:r>
            <a:r>
              <a:rPr lang="it-IT" dirty="0" smtClean="0"/>
              <a:t> «Nuovo aiuto di Dio».</a:t>
            </a:r>
            <a:endParaRPr lang="it-IT" dirty="0"/>
          </a:p>
          <a:p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9A42860-5979-4B85-931B-A608B73D2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9DFD285-56BA-41E0-880C-AA0428A98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44" y="2039420"/>
            <a:ext cx="2551654" cy="36295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80E4BB0-242F-4937-A383-55230FDB0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1" y="4324617"/>
            <a:ext cx="2619375" cy="17430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0FECC36-0626-4E25-8843-CDF053046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0" y="18011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4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F24C50-0E2E-4378-8042-6CF77557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9C460C6-3A2F-46DD-87DC-7C3C8A6A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619" y="1211734"/>
            <a:ext cx="8623443" cy="527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u="sng" dirty="0"/>
              <a:t>Eventi di rilievo </a:t>
            </a:r>
            <a:endParaRPr lang="it-IT" sz="3600" dirty="0"/>
          </a:p>
          <a:p>
            <a:pPr marL="0" lvl="0" indent="0" algn="just">
              <a:buNone/>
            </a:pPr>
            <a:r>
              <a:rPr lang="it-IT" dirty="0"/>
              <a:t>La</a:t>
            </a:r>
            <a:r>
              <a:rPr lang="it-IT" b="1" dirty="0"/>
              <a:t> </a:t>
            </a:r>
            <a:r>
              <a:rPr lang="it-IT" b="1" dirty="0" err="1"/>
              <a:t>Barcarolata</a:t>
            </a:r>
            <a:r>
              <a:rPr lang="it-IT" b="1" dirty="0"/>
              <a:t> 2019 </a:t>
            </a:r>
            <a:r>
              <a:rPr lang="it-IT" dirty="0"/>
              <a:t>è stata contraddistinta da un indubbio successo sia per il pubblico numeroso che per la qualità delle barche allestite.</a:t>
            </a:r>
          </a:p>
          <a:p>
            <a:pPr marL="0" lvl="0" indent="0" algn="just">
              <a:buNone/>
            </a:pPr>
            <a:r>
              <a:rPr lang="it-IT" dirty="0"/>
              <a:t>Ha presentato il graffiante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Fabrizio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Casalino, </a:t>
            </a:r>
            <a:r>
              <a:rPr lang="it-IT" dirty="0"/>
              <a:t>che ha incoronato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«la fabbrica di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cioccopilato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dirty="0"/>
              <a:t>prima classificata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21E24A6-50FC-4D2F-830F-75ADD41E6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0" y="3913316"/>
            <a:ext cx="3691848" cy="27688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E2318F9-7742-4D07-92E7-B228CA3D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0" y="1581150"/>
            <a:ext cx="2466975" cy="18478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F0F8EF8-CC42-4709-B91C-773819E94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AE3DA3A-FB9D-4CB4-87C0-2C1A9B415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66" y="4282504"/>
            <a:ext cx="2466975" cy="18478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0A5B0EBB-8205-4F02-A16F-0377C390B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3962175"/>
            <a:ext cx="3503488" cy="26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AA440D-FC46-4FE6-B78E-56E932A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7" y="503455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5C30337-A180-4E96-B0DC-11D94B92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84" y="1916720"/>
            <a:ext cx="5384800" cy="44024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3900" u="sng" dirty="0"/>
              <a:t>Gare, regate ed eventi sportivi</a:t>
            </a:r>
            <a:endParaRPr lang="it-IT" sz="3900" dirty="0"/>
          </a:p>
          <a:p>
            <a:pPr marL="0" indent="0" algn="just">
              <a:buNone/>
            </a:pPr>
            <a:r>
              <a:rPr lang="it-IT" dirty="0"/>
              <a:t>Anche quest’anno  LNI ha organizzato /supportato  le seguenti gare/regate:</a:t>
            </a:r>
          </a:p>
          <a:p>
            <a:pPr lvl="0" algn="just"/>
            <a:r>
              <a:rPr lang="it-IT" dirty="0"/>
              <a:t>Regata Coastal Rowing</a:t>
            </a:r>
          </a:p>
          <a:p>
            <a:pPr lvl="0" algn="just"/>
            <a:r>
              <a:rPr lang="it-IT" dirty="0" smtClean="0"/>
              <a:t>Raduno canoistico «Baia delle Favole»</a:t>
            </a:r>
            <a:endParaRPr lang="it-IT" dirty="0"/>
          </a:p>
          <a:p>
            <a:pPr lvl="0" algn="just"/>
            <a:r>
              <a:rPr lang="it-IT" dirty="0"/>
              <a:t>Gara di </a:t>
            </a:r>
            <a:r>
              <a:rPr lang="it-IT" dirty="0" smtClean="0"/>
              <a:t>nuoto in acque libere nazionale FIN «Cavi-Sestri</a:t>
            </a:r>
            <a:r>
              <a:rPr lang="it-IT" dirty="0"/>
              <a:t>”  </a:t>
            </a:r>
            <a:r>
              <a:rPr lang="it-IT" dirty="0" smtClean="0"/>
              <a:t>,con posizionamento campo di gara e assistenza in mare ai </a:t>
            </a:r>
            <a:r>
              <a:rPr lang="it-IT" dirty="0" smtClean="0"/>
              <a:t>partecipanti nelle acque di Punta Manara e Baia del Silenzio.</a:t>
            </a:r>
            <a:endParaRPr lang="it-IT" dirty="0"/>
          </a:p>
          <a:p>
            <a:pPr lvl="0" algn="just"/>
            <a:r>
              <a:rPr lang="it-IT" dirty="0"/>
              <a:t>Regata velica “Coppa dei nesci”</a:t>
            </a:r>
          </a:p>
          <a:p>
            <a:pPr lvl="0" algn="just"/>
            <a:r>
              <a:rPr lang="it-IT" dirty="0"/>
              <a:t>Due  prove del «Palio Marinaro del Tigullio» </a:t>
            </a:r>
            <a:r>
              <a:rPr lang="it-IT" dirty="0" smtClean="0"/>
              <a:t>,in Baia delle Favole. 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519086E-FCFA-41EB-A453-E739CB36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6A89268-0D84-4C70-BAC3-8032D7FF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20" y="4166947"/>
            <a:ext cx="5384800" cy="24836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C6F39AD-6B10-49E8-B17E-3F434DD4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79" y="1884760"/>
            <a:ext cx="4486392" cy="21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003F9E-F3E2-41DE-AD74-E0F3C7D8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0CE1FC-38EB-455B-9E63-DAF91638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78" y="1368423"/>
            <a:ext cx="4587239" cy="54895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600" u="sng" dirty="0"/>
              <a:t>Le strutture della LNI per le sue attività</a:t>
            </a:r>
            <a:endParaRPr lang="it-IT" sz="4600" dirty="0"/>
          </a:p>
          <a:p>
            <a:pPr marL="0" lvl="0" indent="0" algn="just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LNI ha in concessione 21 ormeggi nella baia di ponente e 35 ormeggi per imbarcazioni di minori dimensioni a levante</a:t>
            </a:r>
            <a:r>
              <a:rPr lang="it-IT" dirty="0"/>
              <a:t>. Su indicazione del Comune di S.L. tutti il sistema di ormeggi, la catenaria ed i corpi morti sono stati verificati per garantire la loro idoneità.</a:t>
            </a:r>
          </a:p>
          <a:p>
            <a:pPr marL="0" lvl="0" indent="0" algn="just">
              <a:buNone/>
            </a:pPr>
            <a:r>
              <a:rPr lang="it-IT" dirty="0"/>
              <a:t>Attraverso le barche dei soci ormeggiate presso gli ormeggi LNI è possibile seguire ed organizzare le attività associative  </a:t>
            </a:r>
          </a:p>
          <a:p>
            <a:pPr marL="0" lvl="0" indent="0" algn="just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entrate a favore di LNI derivate dall’assegnazione degli ormeggi ai soci costituiscono la primaria fonte di reddito per l’associazione. Attraverso tale fonte è possibile garantire le attività di promozione e di formazione per i nostri atleti e per i giovani di Sestri come sopra descritto.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3137F61-BD44-432F-82BA-3F5FADA732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86" y="564357"/>
            <a:ext cx="5694293" cy="3175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113C931-43F6-423F-A6DA-A23039827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2" y="3938589"/>
            <a:ext cx="3999156" cy="26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833B36-24FD-497E-825A-9EC65CE8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A98EECE-6E41-4B9F-B5CF-3A99ABDD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4200" b="1" dirty="0"/>
              <a:t>Valutazioni economiche e ricaduta sociale </a:t>
            </a:r>
            <a:endParaRPr lang="it-IT" sz="4200" dirty="0"/>
          </a:p>
          <a:p>
            <a:pPr marL="0" indent="0" algn="just">
              <a:buNone/>
            </a:pPr>
            <a:r>
              <a:rPr lang="it-IT" dirty="0"/>
              <a:t>La lega Navale di Sestri levante ha un bilancio annuale di circa 200.000€ ed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impegna oltre 90.000€/anno per servizi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lo più dedicati alle attività con impatto sociale sul territorio.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E’ da notare l’effetto moltiplicatore dovuto alla presenza e all’impegno gratuito dei soci per cui le due voci sono complementari e inscindibili. </a:t>
            </a:r>
          </a:p>
          <a:p>
            <a:pPr marL="0" indent="0" algn="just">
              <a:buNone/>
            </a:pPr>
            <a:r>
              <a:rPr lang="it-IT" dirty="0"/>
              <a:t>Senza le risorse economiche per la corresponsione degli istruttori, dei costi di manutenzione delle barche di LNI e dei servizi in genere, non ci sarebbe modo di coinvolgere i soci volontari partecipanti alle iniziative dell’associazione. </a:t>
            </a:r>
          </a:p>
          <a:p>
            <a:pPr marL="0" indent="0" algn="just">
              <a:buNone/>
            </a:pPr>
            <a:r>
              <a:rPr lang="it-IT" dirty="0"/>
              <a:t>Si osserva che i ricavi della Lega Navale di Sestri sono ottenuti in minima parte con il contributo della quota associativa, con un limitato contributo da parte degli Enti locali</a:t>
            </a:r>
            <a:r>
              <a:rPr lang="it-IT" u="sng" dirty="0"/>
              <a:t> 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soprattutto con le entrate derivate dalla concessione degli ormeggi nella Baia di Levante e di Ponente.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78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D177C6-B9E8-430B-843D-9CC88F35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B8FB63-6E2E-4A85-940D-AE86921F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077"/>
            <a:ext cx="10515600" cy="5290798"/>
          </a:xfrm>
        </p:spPr>
        <p:txBody>
          <a:bodyPr>
            <a:noAutofit/>
          </a:bodyPr>
          <a:lstStyle/>
          <a:p>
            <a:r>
              <a:rPr lang="it-IT" b="1" dirty="0"/>
              <a:t>Finalità del documento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Questo rapporto intende far conoscere le attività ed i programmi della LEGA NAVALE di Sestri Levante svolte nel  2019. La maggior parte di tali attività ha un impatto positivo sulla comunità locale, in coerenza con lo statuto dell’associazione.</a:t>
            </a:r>
          </a:p>
          <a:p>
            <a:pPr algn="just"/>
            <a:r>
              <a:rPr lang="it-IT" b="1" dirty="0"/>
              <a:t>Premessa 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Si vuole sottolineare che i programmi del 2019, messi in atto nelle varie discipline sportive, ambientali e culturali </a:t>
            </a:r>
            <a:r>
              <a:rPr lang="it-IT" dirty="0" smtClean="0"/>
              <a:t>,come </a:t>
            </a:r>
            <a:r>
              <a:rPr lang="it-IT" dirty="0"/>
              <a:t>meglio descritti nelle pagine che seguono, sono stati avviati nonostante l’incertezza ad inizio anno sull’utilizzo degli ormeggi di levante, questione risolta solo a primavera inoltrata.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8F6FE46-E502-42D4-8CD3-D1BB2D8F6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29" y="365125"/>
            <a:ext cx="789056" cy="11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7ACB51-EADB-4E7C-816E-2880A65D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F99B356-F7DF-450F-976C-4A19A76A1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9" y="1602105"/>
            <a:ext cx="5318302" cy="4351338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xmlns="" id="{1F03F3DC-E481-497F-959F-83C9FC7DB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75" y="1690687"/>
            <a:ext cx="5197835" cy="34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F9D97A-BB75-4D1E-A7A5-3E9E42C6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EF363FD-6A71-4270-A147-05503E41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4495"/>
            <a:ext cx="6846871" cy="5020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Le principali finalità della LNI secondo il proprio Statuto</a:t>
            </a:r>
            <a:endParaRPr lang="it-IT" dirty="0"/>
          </a:p>
          <a:p>
            <a:pPr lvl="0" algn="just"/>
            <a:r>
              <a:rPr lang="it-IT" dirty="0"/>
              <a:t>Istituisce centri di pratica degli sport nautici a favore dei ragazzi</a:t>
            </a:r>
          </a:p>
          <a:p>
            <a:pPr lvl="0" algn="just"/>
            <a:r>
              <a:rPr lang="it-IT" dirty="0"/>
              <a:t>Mantiene un rapporto con le scuole al fine di fornire un’introduzione agli sport di mare</a:t>
            </a:r>
          </a:p>
          <a:p>
            <a:pPr lvl="0" algn="just"/>
            <a:r>
              <a:rPr lang="it-IT" dirty="0"/>
              <a:t>Promuove e sostiene la pratica dell’attività sportiva e del diporto nautico</a:t>
            </a:r>
          </a:p>
          <a:p>
            <a:pPr lvl="0" algn="just"/>
            <a:r>
              <a:rPr lang="it-IT" dirty="0"/>
              <a:t>Promuove la tutela dell’ambiente, con particolare riferimento a quello marino</a:t>
            </a:r>
          </a:p>
          <a:p>
            <a:pPr lvl="0" algn="just"/>
            <a:r>
              <a:rPr lang="it-IT" dirty="0"/>
              <a:t>Ricerca la collaborazione con la pubblica amministrazione nei progetti specifici sul mare e sul diporto</a:t>
            </a:r>
          </a:p>
          <a:p>
            <a:pPr lvl="0" algn="just"/>
            <a:r>
              <a:rPr lang="it-IT" dirty="0"/>
              <a:t>Stimola i soci e la comunità ad una consapevolezza delle risorse e delle problematiche legate al mare </a:t>
            </a:r>
          </a:p>
          <a:p>
            <a:pPr lvl="0" algn="just"/>
            <a:r>
              <a:rPr lang="it-IT" dirty="0"/>
              <a:t>Realizza attività di promozione sociale a favore della comunità locale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2FDA8AA-5E18-41EF-AA0A-4C135E3F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5" y="1624495"/>
            <a:ext cx="3571233" cy="47677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732E76B-141D-4343-86E6-DE2087E22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29" y="365125"/>
            <a:ext cx="789056" cy="11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E19BD7-30F9-4EC6-B0E1-05493593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AF0898D-FB96-4ED1-A66E-E9185A20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u="sng" dirty="0"/>
              <a:t>Attività per la vela con deriva </a:t>
            </a:r>
            <a:endParaRPr lang="it-IT" dirty="0"/>
          </a:p>
          <a:p>
            <a:pPr lvl="0"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 tesserati FIV </a:t>
            </a:r>
            <a:r>
              <a:rPr lang="it-IT" dirty="0"/>
              <a:t>di cui 56  cadetti e 2 juniores</a:t>
            </a:r>
          </a:p>
          <a:p>
            <a:pPr lvl="0"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ragazzi </a:t>
            </a:r>
            <a:r>
              <a:rPr lang="it-IT" dirty="0"/>
              <a:t>hanno partecipato ai corsi di vela tenuti da istruttore federale usando le barche e le strutture della LNI</a:t>
            </a:r>
          </a:p>
          <a:p>
            <a:pPr lvl="0" algn="just"/>
            <a:r>
              <a:rPr lang="it-IT" dirty="0"/>
              <a:t>Circa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ragazzi delle scuole di Casarza </a:t>
            </a:r>
            <a:r>
              <a:rPr lang="it-IT" dirty="0"/>
              <a:t>hanno seguito un corso di base per la vela </a:t>
            </a:r>
          </a:p>
          <a:p>
            <a:pPr lvl="0" algn="just"/>
            <a:r>
              <a:rPr lang="it-IT" dirty="0"/>
              <a:t>Circa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ragazzi delle scuole di Sestri Levante </a:t>
            </a:r>
            <a:r>
              <a:rPr lang="it-IT" dirty="0"/>
              <a:t>hanno seguito </a:t>
            </a:r>
            <a:r>
              <a:rPr lang="it-IT" dirty="0" smtClean="0"/>
              <a:t>incontri </a:t>
            </a:r>
            <a:r>
              <a:rPr lang="it-IT" dirty="0"/>
              <a:t>di avviamento alla vela .</a:t>
            </a:r>
          </a:p>
          <a:p>
            <a:pPr algn="just"/>
            <a:r>
              <a:rPr lang="it-IT" dirty="0"/>
              <a:t>LNI mette a disposizione per i propri tesserati, per gli ospiti, per i ragazzi di Sestri e Casarza, le proprie imbarcazioni, le proprie derive e la sua sede nautica</a:t>
            </a:r>
          </a:p>
          <a:p>
            <a:pPr lvl="0" algn="just"/>
            <a:r>
              <a:rPr lang="it-IT" dirty="0"/>
              <a:t>LNI mantiene una corsia di lancio nella baia di ponente per i propri soci e per tutti quelli che lo desiderano, in modo da uscire in mare in sicurezza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E40F600-C0B5-4F57-85C4-07F4804F8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29" y="365125"/>
            <a:ext cx="789056" cy="11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769131-03C9-4ADC-9008-CF2BB323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  <a:r>
              <a:rPr lang="it-IT" sz="2000" dirty="0"/>
              <a:t>	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D3C6935C-5DC2-4307-BB80-FAEDC9B7B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202698"/>
            <a:ext cx="6219355" cy="3961795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CBF7B24-4F9C-48C5-9EFC-FA24090C0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55" y="3951003"/>
            <a:ext cx="4376788" cy="21883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4B595737-88B7-475D-B279-69367580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C5685C-25BD-467B-B59E-827333AA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C40934D-202E-47C4-BFF6-43FE2348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4200" u="sng" dirty="0"/>
              <a:t>Attività per la vela d’altura </a:t>
            </a:r>
            <a:endParaRPr lang="it-IT" sz="4200" dirty="0"/>
          </a:p>
          <a:p>
            <a:pPr marL="0" lvl="0" indent="0" algn="just">
              <a:buNone/>
            </a:pPr>
            <a:r>
              <a:rPr lang="it-IT" dirty="0"/>
              <a:t>LNI fa parte del Comitato società veliche del Tigullio ed organizza regate d’altura tra cui, il Campionato invernale del Tigullio, la Coppa dei Nesci e regate sociali. </a:t>
            </a:r>
          </a:p>
          <a:p>
            <a:pPr marL="0" lvl="0" indent="0" algn="just">
              <a:buNone/>
            </a:pPr>
            <a:r>
              <a:rPr lang="it-IT" dirty="0"/>
              <a:t>Le barche a vela da regata dei soci LNI di Sestri Levante partecipano a regate internazionali tra cui la </a:t>
            </a:r>
            <a:r>
              <a:rPr lang="it-IT" dirty="0" err="1"/>
              <a:t>Giraglia</a:t>
            </a:r>
            <a:r>
              <a:rPr lang="it-IT" dirty="0"/>
              <a:t>, la 151 Miglia, il Gavitello d’argento.</a:t>
            </a:r>
          </a:p>
          <a:p>
            <a:pPr marL="0" indent="0" algn="just">
              <a:buNone/>
            </a:pPr>
            <a:r>
              <a:rPr lang="it-IT" dirty="0"/>
              <a:t>L’Istruttrice di vela della LNI </a:t>
            </a:r>
            <a:r>
              <a:rPr lang="it-IT" dirty="0" err="1" smtClean="0"/>
              <a:t>partecipera’</a:t>
            </a:r>
            <a:r>
              <a:rPr lang="it-IT" dirty="0" smtClean="0"/>
              <a:t>, </a:t>
            </a:r>
            <a:r>
              <a:rPr lang="it-IT" dirty="0"/>
              <a:t>nel dicembre </a:t>
            </a:r>
            <a:r>
              <a:rPr lang="it-IT" dirty="0" smtClean="0"/>
              <a:t>2019, </a:t>
            </a:r>
            <a:r>
              <a:rPr lang="it-IT" dirty="0"/>
              <a:t>alla regata internazionale CAPTOWN-RIO de Janeiro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AD60F57-3439-410E-9740-606D53A65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76" y="2034978"/>
            <a:ext cx="5403215" cy="37561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DF4C606-D527-4E8B-A6D1-05750848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53D20D-6538-4177-83E3-511FA90F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A8269B01-AF92-4F27-A00F-5A69B85DF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6" y="2310008"/>
            <a:ext cx="2560357" cy="341381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E038BC9-D5AD-4BC0-ACE8-F38AD85F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DC29659-2FA3-4094-BB35-CCC36C68B13F}"/>
              </a:ext>
            </a:extLst>
          </p:cNvPr>
          <p:cNvSpPr/>
          <p:nvPr/>
        </p:nvSpPr>
        <p:spPr>
          <a:xfrm>
            <a:off x="3380200" y="3388590"/>
            <a:ext cx="50343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400" dirty="0"/>
              <a:t>Attività per Vela d’Altura </a:t>
            </a:r>
          </a:p>
          <a:p>
            <a:pPr lvl="0" algn="just"/>
            <a:r>
              <a:rPr lang="it-IT" sz="2400" dirty="0"/>
              <a:t>Vi sono 5 barche a vela d’altura sotto il guidone della LNI di Sestri che partecipano al campionato invernale con circa 40 sportivi impegnati. </a:t>
            </a:r>
          </a:p>
          <a:p>
            <a:pPr lvl="0" algn="just"/>
            <a:r>
              <a:rPr lang="it-IT" sz="2400" dirty="0"/>
              <a:t>Negli equipaggi è abitudine portare a bordo giovani per la loro formazione di regatanti e uomini di mare.</a:t>
            </a:r>
          </a:p>
          <a:p>
            <a:pPr lvl="0" algn="just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9F616C2-651D-494D-BF5D-EA7E14BA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5" y="2063026"/>
            <a:ext cx="2741274" cy="39077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0F73E39-26E9-4A6F-ABCC-E8F8585A3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6" y="525174"/>
            <a:ext cx="3586825" cy="26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3945B6-179C-40A4-AB0C-B520CD5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4E3B29-87D1-489D-B6E1-3D20EFB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6281791" cy="46152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4200" u="sng" dirty="0"/>
              <a:t>Attività di canottaggio</a:t>
            </a:r>
            <a:endParaRPr lang="it-IT" sz="4200" dirty="0"/>
          </a:p>
          <a:p>
            <a:pPr lvl="0"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40 ragazzi</a:t>
            </a:r>
            <a:r>
              <a:rPr lang="it-IT" dirty="0"/>
              <a:t> seguono il programma di corsi agonistici con un istruttore federale FIC e FICSF</a:t>
            </a:r>
          </a:p>
          <a:p>
            <a:pPr algn="just"/>
            <a:r>
              <a:rPr lang="it-IT" dirty="0"/>
              <a:t>Circa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 ragazzi</a:t>
            </a:r>
            <a:r>
              <a:rPr lang="it-IT" dirty="0"/>
              <a:t> + master (4)+ donne (4) seguono le attività agonistiche ed associative</a:t>
            </a:r>
          </a:p>
          <a:p>
            <a:pPr algn="just"/>
            <a:r>
              <a:rPr lang="it-IT" dirty="0"/>
              <a:t>Circa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studenti </a:t>
            </a:r>
            <a:r>
              <a:rPr lang="it-IT" dirty="0"/>
              <a:t>delle scuole di Sestri hanno seguito nel 2019 i corsi di introduzione al canottaggio </a:t>
            </a:r>
          </a:p>
          <a:p>
            <a:pPr algn="just"/>
            <a:r>
              <a:rPr lang="it-IT" dirty="0"/>
              <a:t>LNI propone 5 corsi estivi di base per ragazzi </a:t>
            </a:r>
          </a:p>
          <a:p>
            <a:pPr lvl="0" algn="just"/>
            <a:r>
              <a:rPr lang="it-IT" dirty="0"/>
              <a:t>Il locale rimessaggio e la palestra per atleti sono disponibili per i soci e per gli invitati alle gare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29FCE60-827D-4B0C-B9C6-0D78530A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510F2B2-62BE-4ED5-B24B-D7317833D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52" y="2505074"/>
            <a:ext cx="4059148" cy="27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7301A128-2AA1-46EC-907A-7E00376F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32" y="3570956"/>
            <a:ext cx="3067050" cy="14859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3945B6-179C-40A4-AB0C-B520CD5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BILANCIO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4E3B29-87D1-489D-B6E1-3D20EFB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146"/>
            <a:ext cx="10725150" cy="476404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it-IT" dirty="0" smtClean="0"/>
              <a:t>Gli </a:t>
            </a:r>
            <a:r>
              <a:rPr lang="it-IT" dirty="0"/>
              <a:t>atleti della LNI Sestri Levante partecipano a gare nazionali ed internazionali di coastal  rowing , </a:t>
            </a:r>
            <a:r>
              <a:rPr lang="it-IT" dirty="0" err="1"/>
              <a:t>elba</a:t>
            </a:r>
            <a:r>
              <a:rPr lang="it-IT" dirty="0"/>
              <a:t> , lariana e gozzo nazionale. 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2019 è stato un anno di successo, frutto di un’intensa preparazione, di sacrifici e di un grande spirito di squadra:</a:t>
            </a:r>
          </a:p>
          <a:p>
            <a:pPr marL="0" indent="0">
              <a:buNone/>
            </a:pPr>
            <a:endParaRPr lang="it-IT" dirty="0"/>
          </a:p>
          <a:p>
            <a:pPr lvl="0" algn="just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Palio remiero del Tigullio 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classificato  </a:t>
            </a:r>
          </a:p>
          <a:p>
            <a:pPr lvl="0" algn="just"/>
            <a:r>
              <a:rPr lang="it-IT" dirty="0"/>
              <a:t>Coastal rowing 3° </a:t>
            </a:r>
            <a:r>
              <a:rPr lang="it-IT" dirty="0" err="1"/>
              <a:t>cat</a:t>
            </a:r>
            <a:r>
              <a:rPr lang="it-IT" dirty="0"/>
              <a:t>. senior </a:t>
            </a:r>
            <a:r>
              <a:rPr lang="it-IT" dirty="0" smtClean="0"/>
              <a:t>maschile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Gozzo nazionale campionato italiano 3 ° </a:t>
            </a:r>
            <a:r>
              <a:rPr lang="it-IT" dirty="0" err="1"/>
              <a:t>cat</a:t>
            </a:r>
            <a:r>
              <a:rPr lang="it-IT" dirty="0"/>
              <a:t>. seniores</a:t>
            </a:r>
          </a:p>
          <a:p>
            <a:pPr lvl="0" algn="just"/>
            <a:r>
              <a:rPr lang="it-IT" dirty="0"/>
              <a:t>Gozzo nazionale campionato italiano 5° equipaggio femminile</a:t>
            </a:r>
          </a:p>
          <a:p>
            <a:pPr lvl="0" algn="just"/>
            <a:endParaRPr lang="it-IT" dirty="0"/>
          </a:p>
          <a:p>
            <a:pPr lvl="0" algn="just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E1CFC9C-39BD-4CD8-BF77-17BF2EE58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71" y="618418"/>
            <a:ext cx="7864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1475</Words>
  <Application>Microsoft Office PowerPoint</Application>
  <PresentationFormat>Widescreen</PresentationFormat>
  <Paragraphs>105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      BILANCIO SOCIALE  DELLA  LEGA NAVALE ITALIANA SESTRI LEVANTE 2019</vt:lpstr>
      <vt:lpstr>BILANCIO SOCIALE </vt:lpstr>
      <vt:lpstr>BILANCIO SOCIALE </vt:lpstr>
      <vt:lpstr>BILANCIO SOCIALE  </vt:lpstr>
      <vt:lpstr>BILANCIO SOCIALE  </vt:lpstr>
      <vt:lpstr>BILANCIO SOCIALE </vt:lpstr>
      <vt:lpstr>BILANCIO SOCIALE</vt:lpstr>
      <vt:lpstr>BILANCIO SOCIALE</vt:lpstr>
      <vt:lpstr>BILANCIO SOCIALE</vt:lpstr>
      <vt:lpstr>BILANCIO SOCIALE</vt:lpstr>
      <vt:lpstr>BILANCIO SOCIALE</vt:lpstr>
      <vt:lpstr>BILANCIO SOCIALE </vt:lpstr>
      <vt:lpstr>BILANCIO SOCIALE </vt:lpstr>
      <vt:lpstr>BILANCIO SOCIALE </vt:lpstr>
      <vt:lpstr>BILANCIO SOCIALE </vt:lpstr>
      <vt:lpstr>BILANCIO SOCIALE</vt:lpstr>
      <vt:lpstr>BILANCIO SOCIALE</vt:lpstr>
      <vt:lpstr>BILANCIO SOCIALE</vt:lpstr>
      <vt:lpstr>BILANCIO SOCIALE</vt:lpstr>
      <vt:lpstr>BILANCIO SOCIALE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SOCIALE  DELLA  LEGA NAVALE SESTRI LEVANTE</dc:title>
  <dc:creator>Lorenzo Serra</dc:creator>
  <cp:lastModifiedBy>Carlo BOZZETTI</cp:lastModifiedBy>
  <cp:revision>119</cp:revision>
  <cp:lastPrinted>2019-03-28T14:59:56Z</cp:lastPrinted>
  <dcterms:created xsi:type="dcterms:W3CDTF">2019-03-18T10:01:43Z</dcterms:created>
  <dcterms:modified xsi:type="dcterms:W3CDTF">2019-12-17T13:11:43Z</dcterms:modified>
</cp:coreProperties>
</file>