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77" r:id="rId8"/>
    <p:sldId id="262" r:id="rId9"/>
    <p:sldId id="263" r:id="rId10"/>
    <p:sldId id="264" r:id="rId11"/>
    <p:sldId id="265" r:id="rId12"/>
    <p:sldId id="278" r:id="rId13"/>
    <p:sldId id="266" r:id="rId14"/>
    <p:sldId id="280" r:id="rId15"/>
    <p:sldId id="267" r:id="rId16"/>
    <p:sldId id="268" r:id="rId17"/>
    <p:sldId id="269" r:id="rId18"/>
    <p:sldId id="270" r:id="rId19"/>
    <p:sldId id="271" r:id="rId20"/>
    <p:sldId id="272" r:id="rId21"/>
    <p:sldId id="276" r:id="rId22"/>
    <p:sldId id="273" r:id="rId23"/>
    <p:sldId id="279" r:id="rId24"/>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9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483F058-966C-41EA-9E83-113DBB7169E6}" type="datetimeFigureOut">
              <a:rPr lang="it-IT" smtClean="0"/>
              <a:t>12/04/2019</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FBFE82-E0E2-4E0D-819C-721C41A2A13E}" type="slidenum">
              <a:rPr lang="it-IT" smtClean="0"/>
              <a:t>‹#›</a:t>
            </a:fld>
            <a:endParaRPr lang="it-IT"/>
          </a:p>
        </p:txBody>
      </p:sp>
    </p:spTree>
    <p:extLst>
      <p:ext uri="{BB962C8B-B14F-4D97-AF65-F5344CB8AC3E}">
        <p14:creationId xmlns:p14="http://schemas.microsoft.com/office/powerpoint/2010/main" val="262807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9FBFE82-E0E2-4E0D-819C-721C41A2A13E}" type="slidenum">
              <a:rPr lang="it-IT" smtClean="0"/>
              <a:t>2</a:t>
            </a:fld>
            <a:endParaRPr lang="it-IT"/>
          </a:p>
        </p:txBody>
      </p:sp>
    </p:spTree>
    <p:extLst>
      <p:ext uri="{BB962C8B-B14F-4D97-AF65-F5344CB8AC3E}">
        <p14:creationId xmlns:p14="http://schemas.microsoft.com/office/powerpoint/2010/main" val="3312797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1F14467-F79B-4F7E-97CB-D03E6DD9533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52092137-5E3A-4CAF-8D87-6022A34594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0A92E7DA-1994-4C8A-BA41-96109D682B38}"/>
              </a:ext>
            </a:extLst>
          </p:cNvPr>
          <p:cNvSpPr>
            <a:spLocks noGrp="1"/>
          </p:cNvSpPr>
          <p:nvPr>
            <p:ph type="dt" sz="half" idx="10"/>
          </p:nvPr>
        </p:nvSpPr>
        <p:spPr/>
        <p:txBody>
          <a:bodyPr/>
          <a:lstStyle/>
          <a:p>
            <a:fld id="{A8C761DF-9655-4260-8B95-B2407D9D03B4}" type="datetimeFigureOut">
              <a:rPr lang="it-IT" smtClean="0"/>
              <a:t>12/04/2019</a:t>
            </a:fld>
            <a:endParaRPr lang="it-IT"/>
          </a:p>
        </p:txBody>
      </p:sp>
      <p:sp>
        <p:nvSpPr>
          <p:cNvPr id="5" name="Segnaposto piè di pagina 4">
            <a:extLst>
              <a:ext uri="{FF2B5EF4-FFF2-40B4-BE49-F238E27FC236}">
                <a16:creationId xmlns:a16="http://schemas.microsoft.com/office/drawing/2014/main" xmlns="" id="{0B47A14D-90AF-4A60-8245-9C559A2439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C5BD971-B867-413A-A2F6-C32361A6C4E8}"/>
              </a:ext>
            </a:extLst>
          </p:cNvPr>
          <p:cNvSpPr>
            <a:spLocks noGrp="1"/>
          </p:cNvSpPr>
          <p:nvPr>
            <p:ph type="sldNum" sz="quarter" idx="12"/>
          </p:nvPr>
        </p:nvSpPr>
        <p:spPr/>
        <p:txBody>
          <a:bodyPr/>
          <a:lstStyle/>
          <a:p>
            <a:fld id="{67267ADE-BDE6-462B-90D4-D93E2EE9E194}" type="slidenum">
              <a:rPr lang="it-IT" smtClean="0"/>
              <a:t>‹#›</a:t>
            </a:fld>
            <a:endParaRPr lang="it-IT"/>
          </a:p>
        </p:txBody>
      </p:sp>
    </p:spTree>
    <p:extLst>
      <p:ext uri="{BB962C8B-B14F-4D97-AF65-F5344CB8AC3E}">
        <p14:creationId xmlns:p14="http://schemas.microsoft.com/office/powerpoint/2010/main" val="4239674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3794928-C10A-413C-ABFD-6FBBAE86EA4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C21E1E68-F747-470F-BBF7-50947EDAAEE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127B872-0CCE-450E-8410-96DC6E1D9C59}"/>
              </a:ext>
            </a:extLst>
          </p:cNvPr>
          <p:cNvSpPr>
            <a:spLocks noGrp="1"/>
          </p:cNvSpPr>
          <p:nvPr>
            <p:ph type="dt" sz="half" idx="10"/>
          </p:nvPr>
        </p:nvSpPr>
        <p:spPr/>
        <p:txBody>
          <a:bodyPr/>
          <a:lstStyle/>
          <a:p>
            <a:fld id="{A8C761DF-9655-4260-8B95-B2407D9D03B4}" type="datetimeFigureOut">
              <a:rPr lang="it-IT" smtClean="0"/>
              <a:t>12/04/2019</a:t>
            </a:fld>
            <a:endParaRPr lang="it-IT"/>
          </a:p>
        </p:txBody>
      </p:sp>
      <p:sp>
        <p:nvSpPr>
          <p:cNvPr id="5" name="Segnaposto piè di pagina 4">
            <a:extLst>
              <a:ext uri="{FF2B5EF4-FFF2-40B4-BE49-F238E27FC236}">
                <a16:creationId xmlns:a16="http://schemas.microsoft.com/office/drawing/2014/main" xmlns="" id="{0B623B03-55C4-4276-A975-78D43C497F7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7A94DA5E-6F9F-4857-B3E1-82CCDD809966}"/>
              </a:ext>
            </a:extLst>
          </p:cNvPr>
          <p:cNvSpPr>
            <a:spLocks noGrp="1"/>
          </p:cNvSpPr>
          <p:nvPr>
            <p:ph type="sldNum" sz="quarter" idx="12"/>
          </p:nvPr>
        </p:nvSpPr>
        <p:spPr/>
        <p:txBody>
          <a:bodyPr/>
          <a:lstStyle/>
          <a:p>
            <a:fld id="{67267ADE-BDE6-462B-90D4-D93E2EE9E194}" type="slidenum">
              <a:rPr lang="it-IT" smtClean="0"/>
              <a:t>‹#›</a:t>
            </a:fld>
            <a:endParaRPr lang="it-IT"/>
          </a:p>
        </p:txBody>
      </p:sp>
    </p:spTree>
    <p:extLst>
      <p:ext uri="{BB962C8B-B14F-4D97-AF65-F5344CB8AC3E}">
        <p14:creationId xmlns:p14="http://schemas.microsoft.com/office/powerpoint/2010/main" val="3399098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66102AB3-998D-4300-9CFA-89B6A27130F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21B4CCC9-2177-4862-BE4B-71B92EAFDAC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A19672C2-92AB-4D9F-BAAB-C7571FDEE04D}"/>
              </a:ext>
            </a:extLst>
          </p:cNvPr>
          <p:cNvSpPr>
            <a:spLocks noGrp="1"/>
          </p:cNvSpPr>
          <p:nvPr>
            <p:ph type="dt" sz="half" idx="10"/>
          </p:nvPr>
        </p:nvSpPr>
        <p:spPr/>
        <p:txBody>
          <a:bodyPr/>
          <a:lstStyle/>
          <a:p>
            <a:fld id="{A8C761DF-9655-4260-8B95-B2407D9D03B4}" type="datetimeFigureOut">
              <a:rPr lang="it-IT" smtClean="0"/>
              <a:t>12/04/2019</a:t>
            </a:fld>
            <a:endParaRPr lang="it-IT"/>
          </a:p>
        </p:txBody>
      </p:sp>
      <p:sp>
        <p:nvSpPr>
          <p:cNvPr id="5" name="Segnaposto piè di pagina 4">
            <a:extLst>
              <a:ext uri="{FF2B5EF4-FFF2-40B4-BE49-F238E27FC236}">
                <a16:creationId xmlns:a16="http://schemas.microsoft.com/office/drawing/2014/main" xmlns="" id="{E8D9EE7B-B983-4B4E-ABD6-21B8241A912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F4411B8-AF19-43B6-86E0-6B0A4617219C}"/>
              </a:ext>
            </a:extLst>
          </p:cNvPr>
          <p:cNvSpPr>
            <a:spLocks noGrp="1"/>
          </p:cNvSpPr>
          <p:nvPr>
            <p:ph type="sldNum" sz="quarter" idx="12"/>
          </p:nvPr>
        </p:nvSpPr>
        <p:spPr/>
        <p:txBody>
          <a:bodyPr/>
          <a:lstStyle/>
          <a:p>
            <a:fld id="{67267ADE-BDE6-462B-90D4-D93E2EE9E194}" type="slidenum">
              <a:rPr lang="it-IT" smtClean="0"/>
              <a:t>‹#›</a:t>
            </a:fld>
            <a:endParaRPr lang="it-IT"/>
          </a:p>
        </p:txBody>
      </p:sp>
    </p:spTree>
    <p:extLst>
      <p:ext uri="{BB962C8B-B14F-4D97-AF65-F5344CB8AC3E}">
        <p14:creationId xmlns:p14="http://schemas.microsoft.com/office/powerpoint/2010/main" val="166961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2DE2DE5-3486-4B07-B306-C6E2A620BE6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C7E3C4BD-8F2E-4E1D-8410-21EC4E7E467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AA6401B-CBBB-4ECE-AD79-97F504E8043B}"/>
              </a:ext>
            </a:extLst>
          </p:cNvPr>
          <p:cNvSpPr>
            <a:spLocks noGrp="1"/>
          </p:cNvSpPr>
          <p:nvPr>
            <p:ph type="dt" sz="half" idx="10"/>
          </p:nvPr>
        </p:nvSpPr>
        <p:spPr/>
        <p:txBody>
          <a:bodyPr/>
          <a:lstStyle/>
          <a:p>
            <a:fld id="{A8C761DF-9655-4260-8B95-B2407D9D03B4}" type="datetimeFigureOut">
              <a:rPr lang="it-IT" smtClean="0"/>
              <a:t>12/04/2019</a:t>
            </a:fld>
            <a:endParaRPr lang="it-IT"/>
          </a:p>
        </p:txBody>
      </p:sp>
      <p:sp>
        <p:nvSpPr>
          <p:cNvPr id="5" name="Segnaposto piè di pagina 4">
            <a:extLst>
              <a:ext uri="{FF2B5EF4-FFF2-40B4-BE49-F238E27FC236}">
                <a16:creationId xmlns:a16="http://schemas.microsoft.com/office/drawing/2014/main" xmlns="" id="{6E0A9BF1-6E7C-4233-9EDF-9B04A14E74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F448166-656E-40A4-BDAF-A9C066CF31E4}"/>
              </a:ext>
            </a:extLst>
          </p:cNvPr>
          <p:cNvSpPr>
            <a:spLocks noGrp="1"/>
          </p:cNvSpPr>
          <p:nvPr>
            <p:ph type="sldNum" sz="quarter" idx="12"/>
          </p:nvPr>
        </p:nvSpPr>
        <p:spPr/>
        <p:txBody>
          <a:bodyPr/>
          <a:lstStyle/>
          <a:p>
            <a:fld id="{67267ADE-BDE6-462B-90D4-D93E2EE9E194}" type="slidenum">
              <a:rPr lang="it-IT" smtClean="0"/>
              <a:t>‹#›</a:t>
            </a:fld>
            <a:endParaRPr lang="it-IT"/>
          </a:p>
        </p:txBody>
      </p:sp>
    </p:spTree>
    <p:extLst>
      <p:ext uri="{BB962C8B-B14F-4D97-AF65-F5344CB8AC3E}">
        <p14:creationId xmlns:p14="http://schemas.microsoft.com/office/powerpoint/2010/main" val="28551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64F61AB-3F4F-4AE7-8E8B-CBE193359AA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E15CDA9-7C7D-4C76-B647-EFA021B4EE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65BB272D-972B-4F1B-B16A-F94CDA82C147}"/>
              </a:ext>
            </a:extLst>
          </p:cNvPr>
          <p:cNvSpPr>
            <a:spLocks noGrp="1"/>
          </p:cNvSpPr>
          <p:nvPr>
            <p:ph type="dt" sz="half" idx="10"/>
          </p:nvPr>
        </p:nvSpPr>
        <p:spPr/>
        <p:txBody>
          <a:bodyPr/>
          <a:lstStyle/>
          <a:p>
            <a:fld id="{A8C761DF-9655-4260-8B95-B2407D9D03B4}" type="datetimeFigureOut">
              <a:rPr lang="it-IT" smtClean="0"/>
              <a:t>12/04/2019</a:t>
            </a:fld>
            <a:endParaRPr lang="it-IT"/>
          </a:p>
        </p:txBody>
      </p:sp>
      <p:sp>
        <p:nvSpPr>
          <p:cNvPr id="5" name="Segnaposto piè di pagina 4">
            <a:extLst>
              <a:ext uri="{FF2B5EF4-FFF2-40B4-BE49-F238E27FC236}">
                <a16:creationId xmlns:a16="http://schemas.microsoft.com/office/drawing/2014/main" xmlns="" id="{4AA767D1-8C94-4F8E-AC4E-8EEF25A2082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F80D0E5-4039-4663-BF22-062C77BAC4E9}"/>
              </a:ext>
            </a:extLst>
          </p:cNvPr>
          <p:cNvSpPr>
            <a:spLocks noGrp="1"/>
          </p:cNvSpPr>
          <p:nvPr>
            <p:ph type="sldNum" sz="quarter" idx="12"/>
          </p:nvPr>
        </p:nvSpPr>
        <p:spPr/>
        <p:txBody>
          <a:bodyPr/>
          <a:lstStyle/>
          <a:p>
            <a:fld id="{67267ADE-BDE6-462B-90D4-D93E2EE9E194}" type="slidenum">
              <a:rPr lang="it-IT" smtClean="0"/>
              <a:t>‹#›</a:t>
            </a:fld>
            <a:endParaRPr lang="it-IT"/>
          </a:p>
        </p:txBody>
      </p:sp>
    </p:spTree>
    <p:extLst>
      <p:ext uri="{BB962C8B-B14F-4D97-AF65-F5344CB8AC3E}">
        <p14:creationId xmlns:p14="http://schemas.microsoft.com/office/powerpoint/2010/main" val="31536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323FC3C-0B58-4C54-8FCC-A1B2D59E5C2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3705D83-0B45-4B4A-BC25-72A21F56D8F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44DAEE8E-8D92-4D50-BF0E-3DABB096809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FC7EB177-E04D-458E-8F00-2974469E8A66}"/>
              </a:ext>
            </a:extLst>
          </p:cNvPr>
          <p:cNvSpPr>
            <a:spLocks noGrp="1"/>
          </p:cNvSpPr>
          <p:nvPr>
            <p:ph type="dt" sz="half" idx="10"/>
          </p:nvPr>
        </p:nvSpPr>
        <p:spPr/>
        <p:txBody>
          <a:bodyPr/>
          <a:lstStyle/>
          <a:p>
            <a:fld id="{A8C761DF-9655-4260-8B95-B2407D9D03B4}" type="datetimeFigureOut">
              <a:rPr lang="it-IT" smtClean="0"/>
              <a:t>12/04/2019</a:t>
            </a:fld>
            <a:endParaRPr lang="it-IT"/>
          </a:p>
        </p:txBody>
      </p:sp>
      <p:sp>
        <p:nvSpPr>
          <p:cNvPr id="6" name="Segnaposto piè di pagina 5">
            <a:extLst>
              <a:ext uri="{FF2B5EF4-FFF2-40B4-BE49-F238E27FC236}">
                <a16:creationId xmlns:a16="http://schemas.microsoft.com/office/drawing/2014/main" xmlns="" id="{494F6F84-C2F2-4F4E-BA25-0F84D6F2F41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03CF76F-05B3-4646-B5EF-FCBD164D9BDC}"/>
              </a:ext>
            </a:extLst>
          </p:cNvPr>
          <p:cNvSpPr>
            <a:spLocks noGrp="1"/>
          </p:cNvSpPr>
          <p:nvPr>
            <p:ph type="sldNum" sz="quarter" idx="12"/>
          </p:nvPr>
        </p:nvSpPr>
        <p:spPr/>
        <p:txBody>
          <a:bodyPr/>
          <a:lstStyle/>
          <a:p>
            <a:fld id="{67267ADE-BDE6-462B-90D4-D93E2EE9E194}" type="slidenum">
              <a:rPr lang="it-IT" smtClean="0"/>
              <a:t>‹#›</a:t>
            </a:fld>
            <a:endParaRPr lang="it-IT"/>
          </a:p>
        </p:txBody>
      </p:sp>
    </p:spTree>
    <p:extLst>
      <p:ext uri="{BB962C8B-B14F-4D97-AF65-F5344CB8AC3E}">
        <p14:creationId xmlns:p14="http://schemas.microsoft.com/office/powerpoint/2010/main" val="167177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AA02C8E-AC70-4ACD-A400-DC3F349ADAF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76CD7A7-40C3-45B3-AD4F-5E8A0F691A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FE6EC913-616D-459A-9E92-6DE1C525083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B30C6DC0-E2BC-4D74-A390-AD95C39760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E72D84F6-6B6E-4B95-A965-3ADC47A0445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2BD752AF-6B5D-43B6-A900-F89940CE8961}"/>
              </a:ext>
            </a:extLst>
          </p:cNvPr>
          <p:cNvSpPr>
            <a:spLocks noGrp="1"/>
          </p:cNvSpPr>
          <p:nvPr>
            <p:ph type="dt" sz="half" idx="10"/>
          </p:nvPr>
        </p:nvSpPr>
        <p:spPr/>
        <p:txBody>
          <a:bodyPr/>
          <a:lstStyle/>
          <a:p>
            <a:fld id="{A8C761DF-9655-4260-8B95-B2407D9D03B4}" type="datetimeFigureOut">
              <a:rPr lang="it-IT" smtClean="0"/>
              <a:t>12/04/2019</a:t>
            </a:fld>
            <a:endParaRPr lang="it-IT"/>
          </a:p>
        </p:txBody>
      </p:sp>
      <p:sp>
        <p:nvSpPr>
          <p:cNvPr id="8" name="Segnaposto piè di pagina 7">
            <a:extLst>
              <a:ext uri="{FF2B5EF4-FFF2-40B4-BE49-F238E27FC236}">
                <a16:creationId xmlns:a16="http://schemas.microsoft.com/office/drawing/2014/main" xmlns="" id="{2F096A2E-0A67-4444-B051-551C3854564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D9A50A7F-39D8-4B70-9D54-45B2548E2E0A}"/>
              </a:ext>
            </a:extLst>
          </p:cNvPr>
          <p:cNvSpPr>
            <a:spLocks noGrp="1"/>
          </p:cNvSpPr>
          <p:nvPr>
            <p:ph type="sldNum" sz="quarter" idx="12"/>
          </p:nvPr>
        </p:nvSpPr>
        <p:spPr/>
        <p:txBody>
          <a:bodyPr/>
          <a:lstStyle/>
          <a:p>
            <a:fld id="{67267ADE-BDE6-462B-90D4-D93E2EE9E194}" type="slidenum">
              <a:rPr lang="it-IT" smtClean="0"/>
              <a:t>‹#›</a:t>
            </a:fld>
            <a:endParaRPr lang="it-IT"/>
          </a:p>
        </p:txBody>
      </p:sp>
    </p:spTree>
    <p:extLst>
      <p:ext uri="{BB962C8B-B14F-4D97-AF65-F5344CB8AC3E}">
        <p14:creationId xmlns:p14="http://schemas.microsoft.com/office/powerpoint/2010/main" val="139859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7969396-7319-42A1-8C28-8019EF0DF89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4CE0BE4D-0EAF-4BF3-BA83-E529FF410C14}"/>
              </a:ext>
            </a:extLst>
          </p:cNvPr>
          <p:cNvSpPr>
            <a:spLocks noGrp="1"/>
          </p:cNvSpPr>
          <p:nvPr>
            <p:ph type="dt" sz="half" idx="10"/>
          </p:nvPr>
        </p:nvSpPr>
        <p:spPr/>
        <p:txBody>
          <a:bodyPr/>
          <a:lstStyle/>
          <a:p>
            <a:fld id="{A8C761DF-9655-4260-8B95-B2407D9D03B4}" type="datetimeFigureOut">
              <a:rPr lang="it-IT" smtClean="0"/>
              <a:t>12/04/2019</a:t>
            </a:fld>
            <a:endParaRPr lang="it-IT"/>
          </a:p>
        </p:txBody>
      </p:sp>
      <p:sp>
        <p:nvSpPr>
          <p:cNvPr id="4" name="Segnaposto piè di pagina 3">
            <a:extLst>
              <a:ext uri="{FF2B5EF4-FFF2-40B4-BE49-F238E27FC236}">
                <a16:creationId xmlns:a16="http://schemas.microsoft.com/office/drawing/2014/main" xmlns="" id="{0F68275C-9804-4EEB-9033-C38A6B647FF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363D5DD1-BECB-4E2E-846C-83223C6CCC36}"/>
              </a:ext>
            </a:extLst>
          </p:cNvPr>
          <p:cNvSpPr>
            <a:spLocks noGrp="1"/>
          </p:cNvSpPr>
          <p:nvPr>
            <p:ph type="sldNum" sz="quarter" idx="12"/>
          </p:nvPr>
        </p:nvSpPr>
        <p:spPr/>
        <p:txBody>
          <a:bodyPr/>
          <a:lstStyle/>
          <a:p>
            <a:fld id="{67267ADE-BDE6-462B-90D4-D93E2EE9E194}" type="slidenum">
              <a:rPr lang="it-IT" smtClean="0"/>
              <a:t>‹#›</a:t>
            </a:fld>
            <a:endParaRPr lang="it-IT"/>
          </a:p>
        </p:txBody>
      </p:sp>
    </p:spTree>
    <p:extLst>
      <p:ext uri="{BB962C8B-B14F-4D97-AF65-F5344CB8AC3E}">
        <p14:creationId xmlns:p14="http://schemas.microsoft.com/office/powerpoint/2010/main" val="227228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38505957-EDD3-4594-84E4-2F687A82A570}"/>
              </a:ext>
            </a:extLst>
          </p:cNvPr>
          <p:cNvSpPr>
            <a:spLocks noGrp="1"/>
          </p:cNvSpPr>
          <p:nvPr>
            <p:ph type="dt" sz="half" idx="10"/>
          </p:nvPr>
        </p:nvSpPr>
        <p:spPr/>
        <p:txBody>
          <a:bodyPr/>
          <a:lstStyle/>
          <a:p>
            <a:fld id="{A8C761DF-9655-4260-8B95-B2407D9D03B4}" type="datetimeFigureOut">
              <a:rPr lang="it-IT" smtClean="0"/>
              <a:t>12/04/2019</a:t>
            </a:fld>
            <a:endParaRPr lang="it-IT"/>
          </a:p>
        </p:txBody>
      </p:sp>
      <p:sp>
        <p:nvSpPr>
          <p:cNvPr id="3" name="Segnaposto piè di pagina 2">
            <a:extLst>
              <a:ext uri="{FF2B5EF4-FFF2-40B4-BE49-F238E27FC236}">
                <a16:creationId xmlns:a16="http://schemas.microsoft.com/office/drawing/2014/main" xmlns="" id="{93DE7FFE-D414-407E-8872-3BB40CEE97E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7F714D54-C0E0-4A91-9365-8A3759B9F1E1}"/>
              </a:ext>
            </a:extLst>
          </p:cNvPr>
          <p:cNvSpPr>
            <a:spLocks noGrp="1"/>
          </p:cNvSpPr>
          <p:nvPr>
            <p:ph type="sldNum" sz="quarter" idx="12"/>
          </p:nvPr>
        </p:nvSpPr>
        <p:spPr/>
        <p:txBody>
          <a:bodyPr/>
          <a:lstStyle/>
          <a:p>
            <a:fld id="{67267ADE-BDE6-462B-90D4-D93E2EE9E194}" type="slidenum">
              <a:rPr lang="it-IT" smtClean="0"/>
              <a:t>‹#›</a:t>
            </a:fld>
            <a:endParaRPr lang="it-IT"/>
          </a:p>
        </p:txBody>
      </p:sp>
    </p:spTree>
    <p:extLst>
      <p:ext uri="{BB962C8B-B14F-4D97-AF65-F5344CB8AC3E}">
        <p14:creationId xmlns:p14="http://schemas.microsoft.com/office/powerpoint/2010/main" val="28138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EA1900E-C6B2-464C-B92B-6D53689635C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51B930E-B623-42C7-8D73-5D162BE05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A65D4187-EDDC-46BF-A169-0010D8810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1345AFA5-21B1-4D4A-A742-89489CD0DAF1}"/>
              </a:ext>
            </a:extLst>
          </p:cNvPr>
          <p:cNvSpPr>
            <a:spLocks noGrp="1"/>
          </p:cNvSpPr>
          <p:nvPr>
            <p:ph type="dt" sz="half" idx="10"/>
          </p:nvPr>
        </p:nvSpPr>
        <p:spPr/>
        <p:txBody>
          <a:bodyPr/>
          <a:lstStyle/>
          <a:p>
            <a:fld id="{A8C761DF-9655-4260-8B95-B2407D9D03B4}" type="datetimeFigureOut">
              <a:rPr lang="it-IT" smtClean="0"/>
              <a:t>12/04/2019</a:t>
            </a:fld>
            <a:endParaRPr lang="it-IT"/>
          </a:p>
        </p:txBody>
      </p:sp>
      <p:sp>
        <p:nvSpPr>
          <p:cNvPr id="6" name="Segnaposto piè di pagina 5">
            <a:extLst>
              <a:ext uri="{FF2B5EF4-FFF2-40B4-BE49-F238E27FC236}">
                <a16:creationId xmlns:a16="http://schemas.microsoft.com/office/drawing/2014/main" xmlns="" id="{CE72E5A7-A6A1-4E8D-9658-EDC3CAA8ED0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451CA553-CA58-4AB1-B64C-820950388C18}"/>
              </a:ext>
            </a:extLst>
          </p:cNvPr>
          <p:cNvSpPr>
            <a:spLocks noGrp="1"/>
          </p:cNvSpPr>
          <p:nvPr>
            <p:ph type="sldNum" sz="quarter" idx="12"/>
          </p:nvPr>
        </p:nvSpPr>
        <p:spPr/>
        <p:txBody>
          <a:bodyPr/>
          <a:lstStyle/>
          <a:p>
            <a:fld id="{67267ADE-BDE6-462B-90D4-D93E2EE9E194}" type="slidenum">
              <a:rPr lang="it-IT" smtClean="0"/>
              <a:t>‹#›</a:t>
            </a:fld>
            <a:endParaRPr lang="it-IT"/>
          </a:p>
        </p:txBody>
      </p:sp>
    </p:spTree>
    <p:extLst>
      <p:ext uri="{BB962C8B-B14F-4D97-AF65-F5344CB8AC3E}">
        <p14:creationId xmlns:p14="http://schemas.microsoft.com/office/powerpoint/2010/main" val="241053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AB01FA4-D696-4907-AF62-EA17C82DD08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F05064E9-A935-4955-869B-74AF74A7FE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9D241E59-1104-4EB5-AA4E-72194CBA4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0EDD240E-EAB2-4245-8959-ABE9ADDF7B5D}"/>
              </a:ext>
            </a:extLst>
          </p:cNvPr>
          <p:cNvSpPr>
            <a:spLocks noGrp="1"/>
          </p:cNvSpPr>
          <p:nvPr>
            <p:ph type="dt" sz="half" idx="10"/>
          </p:nvPr>
        </p:nvSpPr>
        <p:spPr/>
        <p:txBody>
          <a:bodyPr/>
          <a:lstStyle/>
          <a:p>
            <a:fld id="{A8C761DF-9655-4260-8B95-B2407D9D03B4}" type="datetimeFigureOut">
              <a:rPr lang="it-IT" smtClean="0"/>
              <a:t>12/04/2019</a:t>
            </a:fld>
            <a:endParaRPr lang="it-IT"/>
          </a:p>
        </p:txBody>
      </p:sp>
      <p:sp>
        <p:nvSpPr>
          <p:cNvPr id="6" name="Segnaposto piè di pagina 5">
            <a:extLst>
              <a:ext uri="{FF2B5EF4-FFF2-40B4-BE49-F238E27FC236}">
                <a16:creationId xmlns:a16="http://schemas.microsoft.com/office/drawing/2014/main" xmlns="" id="{089BFEAD-DB81-428B-8166-45B44C891D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D92A9A81-A5C8-42F8-88F6-C605DCC9BCD6}"/>
              </a:ext>
            </a:extLst>
          </p:cNvPr>
          <p:cNvSpPr>
            <a:spLocks noGrp="1"/>
          </p:cNvSpPr>
          <p:nvPr>
            <p:ph type="sldNum" sz="quarter" idx="12"/>
          </p:nvPr>
        </p:nvSpPr>
        <p:spPr/>
        <p:txBody>
          <a:bodyPr/>
          <a:lstStyle/>
          <a:p>
            <a:fld id="{67267ADE-BDE6-462B-90D4-D93E2EE9E194}" type="slidenum">
              <a:rPr lang="it-IT" smtClean="0"/>
              <a:t>‹#›</a:t>
            </a:fld>
            <a:endParaRPr lang="it-IT"/>
          </a:p>
        </p:txBody>
      </p:sp>
    </p:spTree>
    <p:extLst>
      <p:ext uri="{BB962C8B-B14F-4D97-AF65-F5344CB8AC3E}">
        <p14:creationId xmlns:p14="http://schemas.microsoft.com/office/powerpoint/2010/main" val="72017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85A205D-5E2B-4A8E-B817-7730C7D2F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3AF06070-7A8C-4FA2-9F0F-930F4E7F29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5B9F4560-002F-4A93-8929-817078E5F9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761DF-9655-4260-8B95-B2407D9D03B4}" type="datetimeFigureOut">
              <a:rPr lang="it-IT" smtClean="0"/>
              <a:t>12/04/2019</a:t>
            </a:fld>
            <a:endParaRPr lang="it-IT"/>
          </a:p>
        </p:txBody>
      </p:sp>
      <p:sp>
        <p:nvSpPr>
          <p:cNvPr id="5" name="Segnaposto piè di pagina 4">
            <a:extLst>
              <a:ext uri="{FF2B5EF4-FFF2-40B4-BE49-F238E27FC236}">
                <a16:creationId xmlns:a16="http://schemas.microsoft.com/office/drawing/2014/main" xmlns="" id="{A1A5DF98-1F9F-4A59-8611-CCABB6B783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C75FBB37-6EE2-4B12-8A11-5ED6224DAC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67ADE-BDE6-462B-90D4-D93E2EE9E194}" type="slidenum">
              <a:rPr lang="it-IT" smtClean="0"/>
              <a:t>‹#›</a:t>
            </a:fld>
            <a:endParaRPr lang="it-IT"/>
          </a:p>
        </p:txBody>
      </p:sp>
    </p:spTree>
    <p:extLst>
      <p:ext uri="{BB962C8B-B14F-4D97-AF65-F5344CB8AC3E}">
        <p14:creationId xmlns:p14="http://schemas.microsoft.com/office/powerpoint/2010/main" val="3189552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33C1258-F7BF-420D-B303-3413A494C6A7}"/>
              </a:ext>
            </a:extLst>
          </p:cNvPr>
          <p:cNvSpPr>
            <a:spLocks noGrp="1"/>
          </p:cNvSpPr>
          <p:nvPr>
            <p:ph type="ctrTitle"/>
          </p:nvPr>
        </p:nvSpPr>
        <p:spPr>
          <a:xfrm>
            <a:off x="5172500" y="1869744"/>
            <a:ext cx="5759659" cy="2560176"/>
          </a:xfrm>
        </p:spPr>
        <p:txBody>
          <a:bodyPr>
            <a:normAutofit fontScale="90000"/>
          </a:bodyPr>
          <a:lstStyle/>
          <a:p>
            <a:r>
              <a:rPr lang="it-IT" sz="4800" dirty="0"/>
              <a:t/>
            </a:r>
            <a:br>
              <a:rPr lang="it-IT" sz="4800" dirty="0"/>
            </a:br>
            <a:r>
              <a:rPr lang="it-IT" sz="4800" dirty="0"/>
              <a:t/>
            </a:r>
            <a:br>
              <a:rPr lang="it-IT" sz="4800" dirty="0"/>
            </a:br>
            <a:r>
              <a:rPr lang="it-IT" sz="4800" dirty="0"/>
              <a:t/>
            </a:r>
            <a:br>
              <a:rPr lang="it-IT" sz="4800" dirty="0"/>
            </a:br>
            <a:r>
              <a:rPr lang="it-IT" sz="4800" dirty="0"/>
              <a:t/>
            </a:r>
            <a:br>
              <a:rPr lang="it-IT" sz="4800" dirty="0"/>
            </a:br>
            <a:r>
              <a:rPr lang="it-IT" sz="4800" dirty="0"/>
              <a:t/>
            </a:r>
            <a:br>
              <a:rPr lang="it-IT" sz="4800" dirty="0"/>
            </a:br>
            <a:r>
              <a:rPr lang="it-IT" sz="4800" dirty="0"/>
              <a:t/>
            </a:r>
            <a:br>
              <a:rPr lang="it-IT" sz="4800" dirty="0"/>
            </a:br>
            <a:r>
              <a:rPr lang="it-IT" sz="4800" dirty="0"/>
              <a:t>RAPPORTO SOCIALE </a:t>
            </a:r>
            <a:r>
              <a:rPr lang="it-IT" dirty="0"/>
              <a:t/>
            </a:r>
            <a:br>
              <a:rPr lang="it-IT" dirty="0"/>
            </a:br>
            <a:r>
              <a:rPr lang="it-IT" sz="4000" dirty="0"/>
              <a:t>DELLA </a:t>
            </a:r>
            <a:br>
              <a:rPr lang="it-IT" sz="4000" dirty="0"/>
            </a:br>
            <a:r>
              <a:rPr lang="it-IT" sz="4800" dirty="0"/>
              <a:t>LEGA NAVALE </a:t>
            </a:r>
            <a:r>
              <a:rPr lang="it-IT" sz="4800" smtClean="0"/>
              <a:t>ITALIANA SESTRI </a:t>
            </a:r>
            <a:r>
              <a:rPr lang="it-IT" sz="4800" dirty="0"/>
              <a:t>LEVANTE</a:t>
            </a:r>
            <a:endParaRPr lang="it-IT" dirty="0"/>
          </a:p>
        </p:txBody>
      </p:sp>
      <p:sp>
        <p:nvSpPr>
          <p:cNvPr id="3" name="Sottotitolo 2">
            <a:extLst>
              <a:ext uri="{FF2B5EF4-FFF2-40B4-BE49-F238E27FC236}">
                <a16:creationId xmlns:a16="http://schemas.microsoft.com/office/drawing/2014/main" xmlns="" id="{C1A5A854-1F47-495D-B731-E4FB11BCF933}"/>
              </a:ext>
            </a:extLst>
          </p:cNvPr>
          <p:cNvSpPr>
            <a:spLocks noGrp="1"/>
          </p:cNvSpPr>
          <p:nvPr>
            <p:ph type="subTitle" idx="1"/>
          </p:nvPr>
        </p:nvSpPr>
        <p:spPr/>
        <p:txBody>
          <a:bodyPr/>
          <a:lstStyle/>
          <a:p>
            <a:endParaRPr lang="it-IT" dirty="0"/>
          </a:p>
          <a:p>
            <a:endParaRPr lang="it-IT" dirty="0"/>
          </a:p>
        </p:txBody>
      </p:sp>
      <p:pic>
        <p:nvPicPr>
          <p:cNvPr id="5" name="Immagine 4">
            <a:extLst>
              <a:ext uri="{FF2B5EF4-FFF2-40B4-BE49-F238E27FC236}">
                <a16:creationId xmlns:a16="http://schemas.microsoft.com/office/drawing/2014/main" xmlns="" id="{D98FF7C2-695E-4986-A988-D1B536F560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504" y="80963"/>
            <a:ext cx="4201376" cy="6315502"/>
          </a:xfrm>
          <a:prstGeom prst="rect">
            <a:avLst/>
          </a:prstGeom>
        </p:spPr>
      </p:pic>
    </p:spTree>
    <p:extLst>
      <p:ext uri="{BB962C8B-B14F-4D97-AF65-F5344CB8AC3E}">
        <p14:creationId xmlns:p14="http://schemas.microsoft.com/office/powerpoint/2010/main" val="353533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0C7C5C4-9077-4FA4-AB03-5D3E0B4A1486}"/>
              </a:ext>
            </a:extLst>
          </p:cNvPr>
          <p:cNvSpPr>
            <a:spLocks noGrp="1"/>
          </p:cNvSpPr>
          <p:nvPr>
            <p:ph type="title"/>
          </p:nvPr>
        </p:nvSpPr>
        <p:spPr/>
        <p:txBody>
          <a:bodyPr>
            <a:normAutofit/>
          </a:bodyPr>
          <a:lstStyle/>
          <a:p>
            <a:r>
              <a:rPr lang="it-IT" sz="2000" dirty="0"/>
              <a:t>RAPPORTO SOCIALE </a:t>
            </a:r>
          </a:p>
        </p:txBody>
      </p:sp>
      <p:sp>
        <p:nvSpPr>
          <p:cNvPr id="3" name="Segnaposto contenuto 2">
            <a:extLst>
              <a:ext uri="{FF2B5EF4-FFF2-40B4-BE49-F238E27FC236}">
                <a16:creationId xmlns:a16="http://schemas.microsoft.com/office/drawing/2014/main" xmlns="" id="{65C7114A-9737-459E-8E1B-179CCE260D28}"/>
              </a:ext>
            </a:extLst>
          </p:cNvPr>
          <p:cNvSpPr>
            <a:spLocks noGrp="1"/>
          </p:cNvSpPr>
          <p:nvPr>
            <p:ph idx="1"/>
          </p:nvPr>
        </p:nvSpPr>
        <p:spPr>
          <a:xfrm>
            <a:off x="838200" y="1483360"/>
            <a:ext cx="5461000" cy="4693603"/>
          </a:xfrm>
        </p:spPr>
        <p:txBody>
          <a:bodyPr>
            <a:normAutofit fontScale="92500" lnSpcReduction="10000"/>
          </a:bodyPr>
          <a:lstStyle/>
          <a:p>
            <a:pPr marL="0" indent="0">
              <a:buNone/>
            </a:pPr>
            <a:r>
              <a:rPr lang="it-IT" u="sng" dirty="0"/>
              <a:t>Attività per l’ambiente  </a:t>
            </a:r>
            <a:endParaRPr lang="it-IT" dirty="0"/>
          </a:p>
          <a:p>
            <a:pPr marL="0" lvl="0" indent="0">
              <a:buNone/>
            </a:pPr>
            <a:r>
              <a:rPr lang="it-IT" dirty="0"/>
              <a:t>Ogni anno in collaborazione con il </a:t>
            </a:r>
            <a:r>
              <a:rPr lang="it-IT" dirty="0" smtClean="0"/>
              <a:t>Club Subacqueo </a:t>
            </a:r>
            <a:r>
              <a:rPr lang="it-IT" dirty="0"/>
              <a:t>di Sestri la LNI partecipa alla giornata di pulizia per la baia di levante</a:t>
            </a:r>
          </a:p>
          <a:p>
            <a:endParaRPr lang="it-IT" dirty="0"/>
          </a:p>
          <a:p>
            <a:pPr marL="0" indent="0">
              <a:buNone/>
            </a:pPr>
            <a:r>
              <a:rPr lang="it-IT" u="sng" dirty="0"/>
              <a:t>Attività di solidarietà </a:t>
            </a:r>
            <a:endParaRPr lang="it-IT" dirty="0"/>
          </a:p>
          <a:p>
            <a:pPr marL="0" lvl="0" indent="0">
              <a:buNone/>
            </a:pPr>
            <a:r>
              <a:rPr lang="it-IT" dirty="0"/>
              <a:t>Ogni anno LNI organizza una giornata nautica con circa 15 ragazzi disabili dell’istituto Acquarone. E’ un occasione per una giornata diversa in barca o per giochi sulla spiaggia</a:t>
            </a:r>
          </a:p>
          <a:p>
            <a:endParaRPr lang="it-IT" dirty="0"/>
          </a:p>
        </p:txBody>
      </p:sp>
      <p:pic>
        <p:nvPicPr>
          <p:cNvPr id="5" name="Immagine 4">
            <a:extLst>
              <a:ext uri="{FF2B5EF4-FFF2-40B4-BE49-F238E27FC236}">
                <a16:creationId xmlns:a16="http://schemas.microsoft.com/office/drawing/2014/main" xmlns="" id="{DED8FC3B-5475-4562-9308-C80B0C280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280" y="855254"/>
            <a:ext cx="4579619" cy="2573746"/>
          </a:xfrm>
          <a:prstGeom prst="rect">
            <a:avLst/>
          </a:prstGeom>
        </p:spPr>
      </p:pic>
      <p:pic>
        <p:nvPicPr>
          <p:cNvPr id="9" name="Immagine 8">
            <a:extLst>
              <a:ext uri="{FF2B5EF4-FFF2-40B4-BE49-F238E27FC236}">
                <a16:creationId xmlns:a16="http://schemas.microsoft.com/office/drawing/2014/main" xmlns="" id="{E0EC6BC2-C8E0-4211-B35E-368BA8CF7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065" y="3765374"/>
            <a:ext cx="3716834" cy="2625266"/>
          </a:xfrm>
          <a:prstGeom prst="rect">
            <a:avLst/>
          </a:prstGeom>
        </p:spPr>
      </p:pic>
    </p:spTree>
    <p:extLst>
      <p:ext uri="{BB962C8B-B14F-4D97-AF65-F5344CB8AC3E}">
        <p14:creationId xmlns:p14="http://schemas.microsoft.com/office/powerpoint/2010/main" val="420776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051CB0A-CCF1-4F67-9997-023C2887BB20}"/>
              </a:ext>
            </a:extLst>
          </p:cNvPr>
          <p:cNvSpPr>
            <a:spLocks noGrp="1"/>
          </p:cNvSpPr>
          <p:nvPr>
            <p:ph type="title"/>
          </p:nvPr>
        </p:nvSpPr>
        <p:spPr/>
        <p:txBody>
          <a:bodyPr>
            <a:normAutofit/>
          </a:bodyPr>
          <a:lstStyle/>
          <a:p>
            <a:r>
              <a:rPr lang="it-IT" sz="2000" dirty="0"/>
              <a:t>RAPPORTO SOCIALE </a:t>
            </a:r>
          </a:p>
        </p:txBody>
      </p:sp>
      <p:sp>
        <p:nvSpPr>
          <p:cNvPr id="3" name="Segnaposto contenuto 2">
            <a:extLst>
              <a:ext uri="{FF2B5EF4-FFF2-40B4-BE49-F238E27FC236}">
                <a16:creationId xmlns:a16="http://schemas.microsoft.com/office/drawing/2014/main" xmlns="" id="{1973446B-5667-4F47-AB5B-F454BFB6274E}"/>
              </a:ext>
            </a:extLst>
          </p:cNvPr>
          <p:cNvSpPr>
            <a:spLocks noGrp="1"/>
          </p:cNvSpPr>
          <p:nvPr>
            <p:ph idx="1"/>
          </p:nvPr>
        </p:nvSpPr>
        <p:spPr>
          <a:xfrm>
            <a:off x="528320" y="1463040"/>
            <a:ext cx="5842000" cy="5247325"/>
          </a:xfrm>
        </p:spPr>
        <p:txBody>
          <a:bodyPr>
            <a:normAutofit fontScale="85000" lnSpcReduction="20000"/>
          </a:bodyPr>
          <a:lstStyle/>
          <a:p>
            <a:pPr marL="0" indent="0">
              <a:buNone/>
            </a:pPr>
            <a:r>
              <a:rPr lang="it-IT" u="sng" dirty="0"/>
              <a:t>Ospitalità</a:t>
            </a:r>
            <a:endParaRPr lang="it-IT" dirty="0"/>
          </a:p>
          <a:p>
            <a:pPr marL="0" lvl="0" indent="0" algn="just">
              <a:buNone/>
            </a:pPr>
            <a:r>
              <a:rPr lang="it-IT" dirty="0"/>
              <a:t>15 gruppi di giovani (scout o gruppi sportivi) per un totale di oltre 300 persone sono stati ospitati nella sede LNI nel triennio. Un fenomeno in crescita per presentare la bellezza dei percorsi nei dintorni di Sestri o per un invito alla nautica (canoe, uscita in mare con i pescatori, </a:t>
            </a:r>
            <a:r>
              <a:rPr lang="it-IT" dirty="0" err="1"/>
              <a:t>etc</a:t>
            </a:r>
            <a:r>
              <a:rPr lang="it-IT" dirty="0"/>
              <a:t>)</a:t>
            </a:r>
          </a:p>
          <a:p>
            <a:pPr marL="0" lvl="0" indent="0" algn="just">
              <a:buNone/>
            </a:pPr>
            <a:r>
              <a:rPr lang="it-IT" dirty="0"/>
              <a:t>LNI ha ospitato più volte un gruppo di nuotatori </a:t>
            </a:r>
            <a:r>
              <a:rPr lang="it-IT" dirty="0" smtClean="0"/>
              <a:t>australiani che </a:t>
            </a:r>
            <a:r>
              <a:rPr lang="it-IT" dirty="0"/>
              <a:t>hanno potuto svolgere i loro allenamenti nelle nostre acque </a:t>
            </a:r>
          </a:p>
          <a:p>
            <a:pPr marL="0" lvl="0" indent="0" algn="just">
              <a:buNone/>
            </a:pPr>
            <a:r>
              <a:rPr lang="it-IT" dirty="0"/>
              <a:t>LNI collabora con i Centri estivi di Sestri. Nel triennio sono state organizzate uscite guidate in canoa 6 giornate  per oltre 90 ragazzi </a:t>
            </a:r>
          </a:p>
          <a:p>
            <a:pPr marL="0" lvl="0" indent="0" algn="just">
              <a:buNone/>
            </a:pPr>
            <a:r>
              <a:rPr lang="it-IT" dirty="0"/>
              <a:t>LNI ha ospitato 20 bambini del centro Estivo di Rezzoaglio organizzando una giornata di scoperta del mare in collaborazione dei pescatori dilettanti (canoa , snorkeling </a:t>
            </a:r>
            <a:r>
              <a:rPr lang="it-IT" dirty="0" err="1"/>
              <a:t>etc</a:t>
            </a:r>
            <a:r>
              <a:rPr lang="it-IT" dirty="0"/>
              <a:t>) </a:t>
            </a:r>
          </a:p>
          <a:p>
            <a:endParaRPr lang="it-IT" dirty="0"/>
          </a:p>
        </p:txBody>
      </p:sp>
      <p:pic>
        <p:nvPicPr>
          <p:cNvPr id="8" name="Immagine 7">
            <a:extLst>
              <a:ext uri="{FF2B5EF4-FFF2-40B4-BE49-F238E27FC236}">
                <a16:creationId xmlns:a16="http://schemas.microsoft.com/office/drawing/2014/main" xmlns="" id="{C5F49432-D051-4303-BA50-A968164236D0}"/>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24202"/>
          <a:stretch/>
        </p:blipFill>
        <p:spPr>
          <a:xfrm>
            <a:off x="7064996" y="914400"/>
            <a:ext cx="4728362" cy="2247224"/>
          </a:xfrm>
          <a:prstGeom prst="rect">
            <a:avLst/>
          </a:prstGeom>
        </p:spPr>
      </p:pic>
      <p:pic>
        <p:nvPicPr>
          <p:cNvPr id="10" name="Immagine 9">
            <a:extLst>
              <a:ext uri="{FF2B5EF4-FFF2-40B4-BE49-F238E27FC236}">
                <a16:creationId xmlns:a16="http://schemas.microsoft.com/office/drawing/2014/main" xmlns="" id="{40D1171F-4599-4241-9E58-0E22E8ADF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480" y="3479173"/>
            <a:ext cx="4342130" cy="3115619"/>
          </a:xfrm>
          <a:prstGeom prst="rect">
            <a:avLst/>
          </a:prstGeom>
        </p:spPr>
      </p:pic>
    </p:spTree>
    <p:extLst>
      <p:ext uri="{BB962C8B-B14F-4D97-AF65-F5344CB8AC3E}">
        <p14:creationId xmlns:p14="http://schemas.microsoft.com/office/powerpoint/2010/main" val="1207064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C0E7756-1122-4973-9948-BDFC1EBA19AF}"/>
              </a:ext>
            </a:extLst>
          </p:cNvPr>
          <p:cNvSpPr>
            <a:spLocks noGrp="1"/>
          </p:cNvSpPr>
          <p:nvPr>
            <p:ph type="title"/>
          </p:nvPr>
        </p:nvSpPr>
        <p:spPr/>
        <p:txBody>
          <a:bodyPr>
            <a:normAutofit/>
          </a:bodyPr>
          <a:lstStyle/>
          <a:p>
            <a:r>
              <a:rPr lang="it-IT" sz="2000" dirty="0"/>
              <a:t>Rapporto sociale </a:t>
            </a:r>
          </a:p>
        </p:txBody>
      </p:sp>
      <p:pic>
        <p:nvPicPr>
          <p:cNvPr id="9" name="Immagine 8">
            <a:extLst>
              <a:ext uri="{FF2B5EF4-FFF2-40B4-BE49-F238E27FC236}">
                <a16:creationId xmlns:a16="http://schemas.microsoft.com/office/drawing/2014/main" xmlns="" id="{3B936610-C935-4D36-B2F2-C408C1E85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594" y="4394162"/>
            <a:ext cx="2943125" cy="2349816"/>
          </a:xfrm>
          <a:prstGeom prst="rect">
            <a:avLst/>
          </a:prstGeom>
        </p:spPr>
      </p:pic>
      <p:pic>
        <p:nvPicPr>
          <p:cNvPr id="12" name="Immagine 11">
            <a:extLst>
              <a:ext uri="{FF2B5EF4-FFF2-40B4-BE49-F238E27FC236}">
                <a16:creationId xmlns:a16="http://schemas.microsoft.com/office/drawing/2014/main" xmlns="" id="{13BF75AD-D5E6-400F-AC03-8CABB05C8C54}"/>
              </a:ext>
            </a:extLst>
          </p:cNvPr>
          <p:cNvPicPr>
            <a:picLocks noChangeAspect="1"/>
          </p:cNvPicPr>
          <p:nvPr/>
        </p:nvPicPr>
        <p:blipFill rotWithShape="1">
          <a:blip r:embed="rId3">
            <a:extLst>
              <a:ext uri="{28A0092B-C50C-407E-A947-70E740481C1C}">
                <a14:useLocalDpi xmlns:a14="http://schemas.microsoft.com/office/drawing/2010/main" val="0"/>
              </a:ext>
            </a:extLst>
          </a:blip>
          <a:srcRect b="12374"/>
          <a:stretch/>
        </p:blipFill>
        <p:spPr>
          <a:xfrm>
            <a:off x="678006" y="3938806"/>
            <a:ext cx="4236205" cy="2805172"/>
          </a:xfrm>
          <a:prstGeom prst="rect">
            <a:avLst/>
          </a:prstGeom>
        </p:spPr>
      </p:pic>
      <p:pic>
        <p:nvPicPr>
          <p:cNvPr id="14" name="Immagine 13">
            <a:extLst>
              <a:ext uri="{FF2B5EF4-FFF2-40B4-BE49-F238E27FC236}">
                <a16:creationId xmlns:a16="http://schemas.microsoft.com/office/drawing/2014/main" xmlns="" id="{96452BB3-4744-4B88-BE26-B171B512F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690688"/>
            <a:ext cx="4551807" cy="1926272"/>
          </a:xfrm>
          <a:prstGeom prst="rect">
            <a:avLst/>
          </a:prstGeom>
        </p:spPr>
      </p:pic>
      <p:pic>
        <p:nvPicPr>
          <p:cNvPr id="4" name="Immagine 3">
            <a:extLst>
              <a:ext uri="{FF2B5EF4-FFF2-40B4-BE49-F238E27FC236}">
                <a16:creationId xmlns:a16="http://schemas.microsoft.com/office/drawing/2014/main" xmlns="" id="{97E36648-5467-40A7-A157-1002479CE1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720" y="820086"/>
            <a:ext cx="5665313" cy="3287503"/>
          </a:xfrm>
          <a:prstGeom prst="rect">
            <a:avLst/>
          </a:prstGeom>
        </p:spPr>
      </p:pic>
    </p:spTree>
    <p:extLst>
      <p:ext uri="{BB962C8B-B14F-4D97-AF65-F5344CB8AC3E}">
        <p14:creationId xmlns:p14="http://schemas.microsoft.com/office/powerpoint/2010/main" val="2301967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5DF4C8F-3CD4-489C-8B25-D4FFBC0E8F50}"/>
              </a:ext>
            </a:extLst>
          </p:cNvPr>
          <p:cNvSpPr>
            <a:spLocks noGrp="1"/>
          </p:cNvSpPr>
          <p:nvPr>
            <p:ph type="title"/>
          </p:nvPr>
        </p:nvSpPr>
        <p:spPr/>
        <p:txBody>
          <a:bodyPr>
            <a:normAutofit/>
          </a:bodyPr>
          <a:lstStyle/>
          <a:p>
            <a:r>
              <a:rPr lang="it-IT" sz="2000" dirty="0"/>
              <a:t>RAPPORTO SOCIALE </a:t>
            </a:r>
          </a:p>
        </p:txBody>
      </p:sp>
      <p:sp>
        <p:nvSpPr>
          <p:cNvPr id="3" name="Segnaposto contenuto 2">
            <a:extLst>
              <a:ext uri="{FF2B5EF4-FFF2-40B4-BE49-F238E27FC236}">
                <a16:creationId xmlns:a16="http://schemas.microsoft.com/office/drawing/2014/main" xmlns="" id="{1DFDF70E-9EB4-4189-96C7-3D133155CE33}"/>
              </a:ext>
            </a:extLst>
          </p:cNvPr>
          <p:cNvSpPr>
            <a:spLocks noGrp="1"/>
          </p:cNvSpPr>
          <p:nvPr>
            <p:ph idx="1"/>
          </p:nvPr>
        </p:nvSpPr>
        <p:spPr>
          <a:xfrm>
            <a:off x="838200" y="1513840"/>
            <a:ext cx="5669786" cy="4979035"/>
          </a:xfrm>
        </p:spPr>
        <p:txBody>
          <a:bodyPr>
            <a:normAutofit fontScale="77500" lnSpcReduction="20000"/>
          </a:bodyPr>
          <a:lstStyle/>
          <a:p>
            <a:pPr marL="0" indent="0">
              <a:buNone/>
            </a:pPr>
            <a:r>
              <a:rPr lang="it-IT" u="sng" dirty="0"/>
              <a:t>Eventi culturali </a:t>
            </a:r>
            <a:endParaRPr lang="it-IT" dirty="0"/>
          </a:p>
          <a:p>
            <a:pPr algn="just"/>
            <a:r>
              <a:rPr lang="it-IT" dirty="0"/>
              <a:t>LNI ha organizzato diverse manifestazioni culturali ed informative sul mare. Si ricorda tra tutte un ciclo di 6 conferenze dal titolo “Uomini e navi” </a:t>
            </a:r>
          </a:p>
          <a:p>
            <a:pPr lvl="1" algn="just"/>
            <a:r>
              <a:rPr lang="it-IT" dirty="0"/>
              <a:t>Storie di barche e di Sestri </a:t>
            </a:r>
          </a:p>
          <a:p>
            <a:pPr lvl="1" algn="just"/>
            <a:r>
              <a:rPr lang="it-IT" dirty="0"/>
              <a:t>La grande nave di ferro</a:t>
            </a:r>
          </a:p>
          <a:p>
            <a:pPr lvl="1" algn="just"/>
            <a:r>
              <a:rPr lang="it-IT" dirty="0"/>
              <a:t>Il naufragio del Sirio</a:t>
            </a:r>
          </a:p>
          <a:p>
            <a:pPr lvl="1" algn="just"/>
            <a:r>
              <a:rPr lang="it-IT" dirty="0"/>
              <a:t>Mare tragico, storia del Principesse e del Galilea </a:t>
            </a:r>
          </a:p>
          <a:p>
            <a:pPr lvl="1" algn="just"/>
            <a:r>
              <a:rPr lang="it-IT" dirty="0"/>
              <a:t>Il pericolo veniva dal mare, le incursioni </a:t>
            </a:r>
            <a:r>
              <a:rPr lang="it-IT" dirty="0" err="1"/>
              <a:t>sarecene</a:t>
            </a:r>
            <a:endParaRPr lang="it-IT" dirty="0"/>
          </a:p>
          <a:p>
            <a:pPr lvl="1" algn="just"/>
            <a:r>
              <a:rPr lang="it-IT" dirty="0"/>
              <a:t>Le case rifugio dei marinai al tempo dei velieri</a:t>
            </a:r>
          </a:p>
          <a:p>
            <a:pPr algn="just"/>
            <a:r>
              <a:rPr lang="it-IT" dirty="0"/>
              <a:t>Concerto presso il convento dell’Annunziata. Per due anni di seguito LNI ha organizzato il concerto di Roberto Soldatini, un violoncellista che gira sulla sua barca per il mediterraneo proponendo il suo repertorio nei porti dove si ferma.</a:t>
            </a:r>
          </a:p>
          <a:p>
            <a:endParaRPr lang="it-IT" dirty="0"/>
          </a:p>
        </p:txBody>
      </p:sp>
      <p:pic>
        <p:nvPicPr>
          <p:cNvPr id="6" name="Immagine 5">
            <a:extLst>
              <a:ext uri="{FF2B5EF4-FFF2-40B4-BE49-F238E27FC236}">
                <a16:creationId xmlns:a16="http://schemas.microsoft.com/office/drawing/2014/main" xmlns="" id="{182E778F-7872-456E-B697-6F704147E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986" y="1584960"/>
            <a:ext cx="5223003" cy="4271486"/>
          </a:xfrm>
          <a:prstGeom prst="rect">
            <a:avLst/>
          </a:prstGeom>
        </p:spPr>
      </p:pic>
    </p:spTree>
    <p:extLst>
      <p:ext uri="{BB962C8B-B14F-4D97-AF65-F5344CB8AC3E}">
        <p14:creationId xmlns:p14="http://schemas.microsoft.com/office/powerpoint/2010/main" val="217464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7070486-CAC3-4D0A-9A48-07C3E572E469}"/>
              </a:ext>
            </a:extLst>
          </p:cNvPr>
          <p:cNvSpPr>
            <a:spLocks noGrp="1"/>
          </p:cNvSpPr>
          <p:nvPr>
            <p:ph type="title"/>
          </p:nvPr>
        </p:nvSpPr>
        <p:spPr/>
        <p:txBody>
          <a:bodyPr>
            <a:normAutofit/>
          </a:bodyPr>
          <a:lstStyle/>
          <a:p>
            <a:r>
              <a:rPr lang="it-IT" sz="2000" dirty="0"/>
              <a:t>RAPPORTO SOCIALE</a:t>
            </a:r>
          </a:p>
        </p:txBody>
      </p:sp>
      <p:sp>
        <p:nvSpPr>
          <p:cNvPr id="3" name="Segnaposto contenuto 2">
            <a:extLst>
              <a:ext uri="{FF2B5EF4-FFF2-40B4-BE49-F238E27FC236}">
                <a16:creationId xmlns:a16="http://schemas.microsoft.com/office/drawing/2014/main" xmlns="" id="{CAAFB974-D4D6-4EE8-B77A-6D1C8D694304}"/>
              </a:ext>
            </a:extLst>
          </p:cNvPr>
          <p:cNvSpPr>
            <a:spLocks noGrp="1"/>
          </p:cNvSpPr>
          <p:nvPr>
            <p:ph idx="1"/>
          </p:nvPr>
        </p:nvSpPr>
        <p:spPr>
          <a:xfrm>
            <a:off x="838200" y="1825625"/>
            <a:ext cx="3977640" cy="4351338"/>
          </a:xfrm>
        </p:spPr>
        <p:txBody>
          <a:bodyPr>
            <a:normAutofit lnSpcReduction="10000"/>
          </a:bodyPr>
          <a:lstStyle/>
          <a:p>
            <a:pPr marL="0" indent="0" algn="just">
              <a:buNone/>
            </a:pPr>
            <a:r>
              <a:rPr lang="it-IT" u="sng" dirty="0"/>
              <a:t>Eventi culturali</a:t>
            </a:r>
          </a:p>
          <a:p>
            <a:pPr algn="just"/>
            <a:r>
              <a:rPr lang="it-IT" dirty="0"/>
              <a:t>E’ stata ospitato presso la nostra sede un evento con la casa editrice </a:t>
            </a:r>
            <a:r>
              <a:rPr lang="it-IT" dirty="0" err="1"/>
              <a:t>Panesi</a:t>
            </a:r>
            <a:r>
              <a:rPr lang="it-IT" dirty="0"/>
              <a:t> per la presentazione dei suoi libri sull’ambiente e sul nostro territorio</a:t>
            </a:r>
          </a:p>
          <a:p>
            <a:pPr algn="just"/>
            <a:r>
              <a:rPr lang="it-IT" dirty="0"/>
              <a:t>Co-organizzazione del raduno vele latine e ospitalità per la mostra</a:t>
            </a:r>
          </a:p>
          <a:p>
            <a:endParaRPr lang="it-IT" dirty="0"/>
          </a:p>
          <a:p>
            <a:endParaRPr lang="it-IT" dirty="0"/>
          </a:p>
          <a:p>
            <a:endParaRPr lang="it-IT" dirty="0"/>
          </a:p>
        </p:txBody>
      </p:sp>
      <p:pic>
        <p:nvPicPr>
          <p:cNvPr id="5" name="Immagine 4">
            <a:extLst>
              <a:ext uri="{FF2B5EF4-FFF2-40B4-BE49-F238E27FC236}">
                <a16:creationId xmlns:a16="http://schemas.microsoft.com/office/drawing/2014/main" xmlns="" id="{F181184E-3955-4662-96DA-6C7644917D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8960" y="681037"/>
            <a:ext cx="5425440" cy="5425440"/>
          </a:xfrm>
          <a:prstGeom prst="rect">
            <a:avLst/>
          </a:prstGeom>
        </p:spPr>
      </p:pic>
    </p:spTree>
    <p:extLst>
      <p:ext uri="{BB962C8B-B14F-4D97-AF65-F5344CB8AC3E}">
        <p14:creationId xmlns:p14="http://schemas.microsoft.com/office/powerpoint/2010/main" val="2726532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3F24C50-0E2E-4378-8042-6CF775573B8D}"/>
              </a:ext>
            </a:extLst>
          </p:cNvPr>
          <p:cNvSpPr>
            <a:spLocks noGrp="1"/>
          </p:cNvSpPr>
          <p:nvPr>
            <p:ph type="title"/>
          </p:nvPr>
        </p:nvSpPr>
        <p:spPr/>
        <p:txBody>
          <a:bodyPr>
            <a:normAutofit/>
          </a:bodyPr>
          <a:lstStyle/>
          <a:p>
            <a:r>
              <a:rPr lang="it-IT" sz="2000" dirty="0"/>
              <a:t>RAPPORTO SOCIALE</a:t>
            </a:r>
          </a:p>
        </p:txBody>
      </p:sp>
      <p:sp>
        <p:nvSpPr>
          <p:cNvPr id="3" name="Segnaposto contenuto 2">
            <a:extLst>
              <a:ext uri="{FF2B5EF4-FFF2-40B4-BE49-F238E27FC236}">
                <a16:creationId xmlns:a16="http://schemas.microsoft.com/office/drawing/2014/main" xmlns="" id="{F9C460C6-3A2F-46DD-87DC-7C3C8A6A0FA2}"/>
              </a:ext>
            </a:extLst>
          </p:cNvPr>
          <p:cNvSpPr>
            <a:spLocks noGrp="1"/>
          </p:cNvSpPr>
          <p:nvPr>
            <p:ph idx="1"/>
          </p:nvPr>
        </p:nvSpPr>
        <p:spPr>
          <a:xfrm>
            <a:off x="1031240" y="1928496"/>
            <a:ext cx="4851400" cy="4351338"/>
          </a:xfrm>
        </p:spPr>
        <p:txBody>
          <a:bodyPr>
            <a:normAutofit lnSpcReduction="10000"/>
          </a:bodyPr>
          <a:lstStyle/>
          <a:p>
            <a:pPr marL="0" indent="0">
              <a:buNone/>
            </a:pPr>
            <a:r>
              <a:rPr lang="it-IT" u="sng" dirty="0"/>
              <a:t>Eventi di rilievo </a:t>
            </a:r>
            <a:endParaRPr lang="it-IT" dirty="0"/>
          </a:p>
          <a:p>
            <a:pPr marL="0" lvl="0" indent="0">
              <a:buNone/>
            </a:pPr>
            <a:r>
              <a:rPr lang="it-IT" b="1" dirty="0"/>
              <a:t>La </a:t>
            </a:r>
            <a:r>
              <a:rPr lang="it-IT" b="1" dirty="0" err="1" smtClean="0"/>
              <a:t>Barcarolata</a:t>
            </a:r>
            <a:r>
              <a:rPr lang="it-IT" dirty="0"/>
              <a:t>. Famosa manifestazione con le barche armate con raffigurazioni allegoriche. Manifestazione organizzata ogni anno da LNI a cui partecipano diverse </a:t>
            </a:r>
            <a:r>
              <a:rPr lang="it-IT" dirty="0" smtClean="0"/>
              <a:t>migliaia  </a:t>
            </a:r>
            <a:r>
              <a:rPr lang="it-IT" dirty="0"/>
              <a:t>di persone.</a:t>
            </a:r>
          </a:p>
          <a:p>
            <a:pPr marL="0" lvl="0" indent="0">
              <a:buNone/>
            </a:pPr>
            <a:r>
              <a:rPr lang="it-IT" dirty="0"/>
              <a:t>LNI ha organizzato l’evento </a:t>
            </a:r>
            <a:r>
              <a:rPr lang="it-IT" dirty="0" smtClean="0"/>
              <a:t>“</a:t>
            </a:r>
            <a:r>
              <a:rPr lang="it-IT" b="1" dirty="0" err="1" smtClean="0"/>
              <a:t>TangoinBaia</a:t>
            </a:r>
            <a:r>
              <a:rPr lang="it-IT" dirty="0" smtClean="0"/>
              <a:t>” negli ultimi </a:t>
            </a:r>
            <a:r>
              <a:rPr lang="it-IT" smtClean="0"/>
              <a:t>due anni.</a:t>
            </a:r>
            <a:endParaRPr lang="it-IT" dirty="0"/>
          </a:p>
          <a:p>
            <a:endParaRPr lang="it-IT" dirty="0"/>
          </a:p>
        </p:txBody>
      </p:sp>
      <p:pic>
        <p:nvPicPr>
          <p:cNvPr id="5" name="Immagine 4">
            <a:extLst>
              <a:ext uri="{FF2B5EF4-FFF2-40B4-BE49-F238E27FC236}">
                <a16:creationId xmlns:a16="http://schemas.microsoft.com/office/drawing/2014/main" xmlns="" id="{C21E24A6-50FC-4D2F-830F-75ADD41E6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924368"/>
            <a:ext cx="5277696" cy="3958272"/>
          </a:xfrm>
          <a:prstGeom prst="rect">
            <a:avLst/>
          </a:prstGeom>
        </p:spPr>
      </p:pic>
    </p:spTree>
    <p:extLst>
      <p:ext uri="{BB962C8B-B14F-4D97-AF65-F5344CB8AC3E}">
        <p14:creationId xmlns:p14="http://schemas.microsoft.com/office/powerpoint/2010/main" val="371015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631263-2E4C-464B-9BA7-FA8BEC04107C}"/>
              </a:ext>
            </a:extLst>
          </p:cNvPr>
          <p:cNvSpPr>
            <a:spLocks noGrp="1"/>
          </p:cNvSpPr>
          <p:nvPr>
            <p:ph type="title"/>
          </p:nvPr>
        </p:nvSpPr>
        <p:spPr/>
        <p:txBody>
          <a:bodyPr>
            <a:normAutofit/>
          </a:bodyPr>
          <a:lstStyle/>
          <a:p>
            <a:r>
              <a:rPr lang="it-IT" sz="2000" dirty="0"/>
              <a:t>RAPPORTO SOCIALE</a:t>
            </a:r>
          </a:p>
        </p:txBody>
      </p:sp>
      <p:pic>
        <p:nvPicPr>
          <p:cNvPr id="9" name="Segnaposto contenuto 8">
            <a:extLst>
              <a:ext uri="{FF2B5EF4-FFF2-40B4-BE49-F238E27FC236}">
                <a16:creationId xmlns:a16="http://schemas.microsoft.com/office/drawing/2014/main" xmlns="" id="{2A96F4EA-E252-4774-9CEE-0592002748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610" y="1406208"/>
            <a:ext cx="5334390" cy="3559175"/>
          </a:xfrm>
        </p:spPr>
      </p:pic>
      <p:pic>
        <p:nvPicPr>
          <p:cNvPr id="11" name="Immagine 10">
            <a:extLst>
              <a:ext uri="{FF2B5EF4-FFF2-40B4-BE49-F238E27FC236}">
                <a16:creationId xmlns:a16="http://schemas.microsoft.com/office/drawing/2014/main" xmlns="" id="{0B7B18C7-1B90-4202-BA16-C1BA18329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2617" y="799569"/>
            <a:ext cx="4673813" cy="2629431"/>
          </a:xfrm>
          <a:prstGeom prst="rect">
            <a:avLst/>
          </a:prstGeom>
        </p:spPr>
      </p:pic>
      <p:pic>
        <p:nvPicPr>
          <p:cNvPr id="4" name="Immagine 3">
            <a:extLst>
              <a:ext uri="{FF2B5EF4-FFF2-40B4-BE49-F238E27FC236}">
                <a16:creationId xmlns:a16="http://schemas.microsoft.com/office/drawing/2014/main" xmlns="" id="{462A962D-694D-4C9C-A4BD-D4CC3F887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550" y="5113337"/>
            <a:ext cx="2838450" cy="1609725"/>
          </a:xfrm>
          <a:prstGeom prst="rect">
            <a:avLst/>
          </a:prstGeom>
        </p:spPr>
      </p:pic>
      <p:pic>
        <p:nvPicPr>
          <p:cNvPr id="5" name="Immagine 4">
            <a:extLst>
              <a:ext uri="{FF2B5EF4-FFF2-40B4-BE49-F238E27FC236}">
                <a16:creationId xmlns:a16="http://schemas.microsoft.com/office/drawing/2014/main" xmlns="" id="{280EA197-544B-48E7-8E5F-FFD6E19848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8919" y="3650296"/>
            <a:ext cx="3072765" cy="3072765"/>
          </a:xfrm>
          <a:prstGeom prst="rect">
            <a:avLst/>
          </a:prstGeom>
        </p:spPr>
      </p:pic>
    </p:spTree>
    <p:extLst>
      <p:ext uri="{BB962C8B-B14F-4D97-AF65-F5344CB8AC3E}">
        <p14:creationId xmlns:p14="http://schemas.microsoft.com/office/powerpoint/2010/main" val="658144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AAA440D-FC46-4FE6-B78E-56E932A1A588}"/>
              </a:ext>
            </a:extLst>
          </p:cNvPr>
          <p:cNvSpPr>
            <a:spLocks noGrp="1"/>
          </p:cNvSpPr>
          <p:nvPr>
            <p:ph type="title"/>
          </p:nvPr>
        </p:nvSpPr>
        <p:spPr/>
        <p:txBody>
          <a:bodyPr>
            <a:normAutofit/>
          </a:bodyPr>
          <a:lstStyle/>
          <a:p>
            <a:r>
              <a:rPr lang="it-IT" sz="2000" dirty="0"/>
              <a:t>RAPPORTO SOCIALE</a:t>
            </a:r>
          </a:p>
        </p:txBody>
      </p:sp>
      <p:sp>
        <p:nvSpPr>
          <p:cNvPr id="3" name="Segnaposto contenuto 2">
            <a:extLst>
              <a:ext uri="{FF2B5EF4-FFF2-40B4-BE49-F238E27FC236}">
                <a16:creationId xmlns:a16="http://schemas.microsoft.com/office/drawing/2014/main" xmlns="" id="{65C30337-A180-4E96-B0DC-11D94B92E07C}"/>
              </a:ext>
            </a:extLst>
          </p:cNvPr>
          <p:cNvSpPr>
            <a:spLocks noGrp="1"/>
          </p:cNvSpPr>
          <p:nvPr>
            <p:ph idx="1"/>
          </p:nvPr>
        </p:nvSpPr>
        <p:spPr>
          <a:xfrm>
            <a:off x="640080" y="1825624"/>
            <a:ext cx="5384800" cy="4402455"/>
          </a:xfrm>
        </p:spPr>
        <p:txBody>
          <a:bodyPr>
            <a:normAutofit fontScale="92500" lnSpcReduction="20000"/>
          </a:bodyPr>
          <a:lstStyle/>
          <a:p>
            <a:pPr marL="0" indent="0">
              <a:buNone/>
            </a:pPr>
            <a:r>
              <a:rPr lang="it-IT" u="sng" dirty="0"/>
              <a:t>Gare, regate ed eventi sportivi</a:t>
            </a:r>
            <a:endParaRPr lang="it-IT" dirty="0"/>
          </a:p>
          <a:p>
            <a:pPr marL="0" indent="0">
              <a:buNone/>
            </a:pPr>
            <a:r>
              <a:rPr lang="it-IT" dirty="0"/>
              <a:t>Ogni anno LNI organizza le seguenti gare/regate:</a:t>
            </a:r>
          </a:p>
          <a:p>
            <a:pPr lvl="0"/>
            <a:r>
              <a:rPr lang="it-IT" dirty="0"/>
              <a:t>Regata </a:t>
            </a:r>
            <a:r>
              <a:rPr lang="it-IT" dirty="0" err="1" smtClean="0"/>
              <a:t>Coastal</a:t>
            </a:r>
            <a:r>
              <a:rPr lang="it-IT" dirty="0" smtClean="0"/>
              <a:t> Rowing</a:t>
            </a:r>
            <a:endParaRPr lang="it-IT" dirty="0"/>
          </a:p>
          <a:p>
            <a:pPr lvl="0"/>
            <a:r>
              <a:rPr lang="it-IT" dirty="0"/>
              <a:t>Gara di canoa</a:t>
            </a:r>
          </a:p>
          <a:p>
            <a:pPr lvl="0"/>
            <a:r>
              <a:rPr lang="it-IT" dirty="0"/>
              <a:t>Gara di </a:t>
            </a:r>
            <a:r>
              <a:rPr lang="it-IT" dirty="0" smtClean="0"/>
              <a:t>nuoto </a:t>
            </a:r>
            <a:r>
              <a:rPr lang="it-IT" dirty="0"/>
              <a:t>nazionale “FIN </a:t>
            </a:r>
            <a:r>
              <a:rPr lang="it-IT" dirty="0" smtClean="0"/>
              <a:t>Cavi-Sestri</a:t>
            </a:r>
            <a:r>
              <a:rPr lang="it-IT" dirty="0"/>
              <a:t>”  </a:t>
            </a:r>
          </a:p>
          <a:p>
            <a:pPr lvl="0"/>
            <a:r>
              <a:rPr lang="it-IT" dirty="0"/>
              <a:t>Regata “Coppa dei nesci”</a:t>
            </a:r>
          </a:p>
          <a:p>
            <a:pPr lvl="0"/>
            <a:r>
              <a:rPr lang="it-IT" dirty="0"/>
              <a:t>Una prova del </a:t>
            </a:r>
            <a:r>
              <a:rPr lang="it-IT" dirty="0" smtClean="0"/>
              <a:t>«Palio Marinaro del Tigullio» a </a:t>
            </a:r>
            <a:r>
              <a:rPr lang="it-IT" dirty="0"/>
              <a:t>Sestri. Evento di grande importanza e di grande storia per il Tigullio</a:t>
            </a:r>
          </a:p>
          <a:p>
            <a:endParaRPr lang="it-IT" dirty="0"/>
          </a:p>
        </p:txBody>
      </p:sp>
      <p:pic>
        <p:nvPicPr>
          <p:cNvPr id="5" name="Immagine 4">
            <a:extLst>
              <a:ext uri="{FF2B5EF4-FFF2-40B4-BE49-F238E27FC236}">
                <a16:creationId xmlns:a16="http://schemas.microsoft.com/office/drawing/2014/main" xmlns="" id="{3A86EBDB-BE40-4EAD-B4A8-C8B032825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3255" y="2264726"/>
            <a:ext cx="6191250" cy="3524250"/>
          </a:xfrm>
          <a:prstGeom prst="rect">
            <a:avLst/>
          </a:prstGeom>
        </p:spPr>
      </p:pic>
    </p:spTree>
    <p:extLst>
      <p:ext uri="{BB962C8B-B14F-4D97-AF65-F5344CB8AC3E}">
        <p14:creationId xmlns:p14="http://schemas.microsoft.com/office/powerpoint/2010/main" val="3547011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BD14BE3-35CA-4FE6-8407-EA11D7B2E8A0}"/>
              </a:ext>
            </a:extLst>
          </p:cNvPr>
          <p:cNvSpPr>
            <a:spLocks noGrp="1"/>
          </p:cNvSpPr>
          <p:nvPr>
            <p:ph type="title"/>
          </p:nvPr>
        </p:nvSpPr>
        <p:spPr/>
        <p:txBody>
          <a:bodyPr>
            <a:normAutofit/>
          </a:bodyPr>
          <a:lstStyle/>
          <a:p>
            <a:r>
              <a:rPr lang="it-IT" sz="2000" dirty="0"/>
              <a:t>RAPPORTO SICIALE</a:t>
            </a:r>
          </a:p>
        </p:txBody>
      </p:sp>
      <p:pic>
        <p:nvPicPr>
          <p:cNvPr id="5" name="Segnaposto contenuto 4">
            <a:extLst>
              <a:ext uri="{FF2B5EF4-FFF2-40B4-BE49-F238E27FC236}">
                <a16:creationId xmlns:a16="http://schemas.microsoft.com/office/drawing/2014/main" xmlns="" id="{235268D2-E532-424A-8593-A5AF1F0D203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188" y="1429385"/>
            <a:ext cx="3851487" cy="2888615"/>
          </a:xfrm>
        </p:spPr>
      </p:pic>
      <p:pic>
        <p:nvPicPr>
          <p:cNvPr id="7" name="Immagine 6">
            <a:extLst>
              <a:ext uri="{FF2B5EF4-FFF2-40B4-BE49-F238E27FC236}">
                <a16:creationId xmlns:a16="http://schemas.microsoft.com/office/drawing/2014/main" xmlns="" id="{F1AA86D1-40F3-45D1-8897-AB1CEE76AA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567" y="441388"/>
            <a:ext cx="3657600" cy="2432304"/>
          </a:xfrm>
          <a:prstGeom prst="rect">
            <a:avLst/>
          </a:prstGeom>
        </p:spPr>
      </p:pic>
      <p:pic>
        <p:nvPicPr>
          <p:cNvPr id="9" name="Immagine 8">
            <a:extLst>
              <a:ext uri="{FF2B5EF4-FFF2-40B4-BE49-F238E27FC236}">
                <a16:creationId xmlns:a16="http://schemas.microsoft.com/office/drawing/2014/main" xmlns="" id="{5D55F217-86AD-4A77-9F6D-D6F64A857C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4100" y="670560"/>
            <a:ext cx="4236737" cy="2290128"/>
          </a:xfrm>
          <a:prstGeom prst="rect">
            <a:avLst/>
          </a:prstGeom>
        </p:spPr>
      </p:pic>
      <p:pic>
        <p:nvPicPr>
          <p:cNvPr id="13" name="Immagine 12">
            <a:extLst>
              <a:ext uri="{FF2B5EF4-FFF2-40B4-BE49-F238E27FC236}">
                <a16:creationId xmlns:a16="http://schemas.microsoft.com/office/drawing/2014/main" xmlns="" id="{E783C029-1F34-4E15-ABD0-41B676F05D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922" y="4604512"/>
            <a:ext cx="3185636" cy="2123176"/>
          </a:xfrm>
          <a:prstGeom prst="rect">
            <a:avLst/>
          </a:prstGeom>
        </p:spPr>
      </p:pic>
      <p:pic>
        <p:nvPicPr>
          <p:cNvPr id="17" name="Immagine 16">
            <a:extLst>
              <a:ext uri="{FF2B5EF4-FFF2-40B4-BE49-F238E27FC236}">
                <a16:creationId xmlns:a16="http://schemas.microsoft.com/office/drawing/2014/main" xmlns="" id="{A87EB63F-3B26-438E-927D-6041E7F26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4367" y="4318000"/>
            <a:ext cx="4190882" cy="2336735"/>
          </a:xfrm>
          <a:prstGeom prst="rect">
            <a:avLst/>
          </a:prstGeom>
        </p:spPr>
      </p:pic>
      <p:pic>
        <p:nvPicPr>
          <p:cNvPr id="4" name="Immagine 3">
            <a:extLst>
              <a:ext uri="{FF2B5EF4-FFF2-40B4-BE49-F238E27FC236}">
                <a16:creationId xmlns:a16="http://schemas.microsoft.com/office/drawing/2014/main" xmlns="" id="{11E72980-1CC5-463E-8388-9E6C4560AB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0110" y="3237335"/>
            <a:ext cx="4236737" cy="1319956"/>
          </a:xfrm>
          <a:prstGeom prst="rect">
            <a:avLst/>
          </a:prstGeom>
        </p:spPr>
      </p:pic>
      <p:pic>
        <p:nvPicPr>
          <p:cNvPr id="8" name="Immagine 7">
            <a:extLst>
              <a:ext uri="{FF2B5EF4-FFF2-40B4-BE49-F238E27FC236}">
                <a16:creationId xmlns:a16="http://schemas.microsoft.com/office/drawing/2014/main" xmlns="" id="{EF0CBBEC-CCD7-4351-8207-473E9E4ADAE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5005" b="8535"/>
          <a:stretch/>
        </p:blipFill>
        <p:spPr>
          <a:xfrm>
            <a:off x="4167187" y="4640594"/>
            <a:ext cx="1481773" cy="2014141"/>
          </a:xfrm>
          <a:prstGeom prst="rect">
            <a:avLst/>
          </a:prstGeom>
        </p:spPr>
      </p:pic>
    </p:spTree>
    <p:extLst>
      <p:ext uri="{BB962C8B-B14F-4D97-AF65-F5344CB8AC3E}">
        <p14:creationId xmlns:p14="http://schemas.microsoft.com/office/powerpoint/2010/main" val="1542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003F9E-F3E2-41DE-AD74-E0F3C7D856E8}"/>
              </a:ext>
            </a:extLst>
          </p:cNvPr>
          <p:cNvSpPr>
            <a:spLocks noGrp="1"/>
          </p:cNvSpPr>
          <p:nvPr>
            <p:ph type="title"/>
          </p:nvPr>
        </p:nvSpPr>
        <p:spPr/>
        <p:txBody>
          <a:bodyPr>
            <a:normAutofit/>
          </a:bodyPr>
          <a:lstStyle/>
          <a:p>
            <a:r>
              <a:rPr lang="it-IT" sz="2000" dirty="0"/>
              <a:t>RAPPORTO SOCIALE</a:t>
            </a:r>
          </a:p>
        </p:txBody>
      </p:sp>
      <p:sp>
        <p:nvSpPr>
          <p:cNvPr id="3" name="Segnaposto contenuto 2">
            <a:extLst>
              <a:ext uri="{FF2B5EF4-FFF2-40B4-BE49-F238E27FC236}">
                <a16:creationId xmlns:a16="http://schemas.microsoft.com/office/drawing/2014/main" xmlns="" id="{620CE1FC-38EB-455B-9E63-DAF916386E6B}"/>
              </a:ext>
            </a:extLst>
          </p:cNvPr>
          <p:cNvSpPr>
            <a:spLocks noGrp="1"/>
          </p:cNvSpPr>
          <p:nvPr>
            <p:ph idx="1"/>
          </p:nvPr>
        </p:nvSpPr>
        <p:spPr>
          <a:xfrm>
            <a:off x="756920" y="1368424"/>
            <a:ext cx="4587239" cy="3528696"/>
          </a:xfrm>
        </p:spPr>
        <p:txBody>
          <a:bodyPr>
            <a:normAutofit fontScale="77500" lnSpcReduction="20000"/>
          </a:bodyPr>
          <a:lstStyle/>
          <a:p>
            <a:pPr marL="0" indent="0">
              <a:buNone/>
            </a:pPr>
            <a:r>
              <a:rPr lang="it-IT" u="sng" dirty="0"/>
              <a:t>Attività per il diporto nautico </a:t>
            </a:r>
            <a:endParaRPr lang="it-IT" dirty="0"/>
          </a:p>
          <a:p>
            <a:pPr marL="0" lvl="0" indent="0" algn="just">
              <a:buNone/>
            </a:pPr>
            <a:r>
              <a:rPr lang="it-IT" dirty="0"/>
              <a:t>LNI ha in concessione 21 ormeggi nella baia di Ponente e 35 ormeggi per imbarcazioni di minori dimensioni a Levante. </a:t>
            </a:r>
          </a:p>
          <a:p>
            <a:pPr marL="0" lvl="0" indent="0" algn="just">
              <a:buNone/>
            </a:pPr>
            <a:r>
              <a:rPr lang="it-IT" dirty="0"/>
              <a:t>Tali ormeggi sono assegnati ai soci ma è soprattutto attraverso le imbarcazioni dei soci che è possibile seguire ed organizzare le attività sopraesposte ed ottenere una risorsa economica per le attività di promozione e di formazione per i giovani.</a:t>
            </a:r>
          </a:p>
          <a:p>
            <a:endParaRPr lang="it-IT" dirty="0"/>
          </a:p>
        </p:txBody>
      </p:sp>
      <p:pic>
        <p:nvPicPr>
          <p:cNvPr id="5" name="Immagine 4">
            <a:extLst>
              <a:ext uri="{FF2B5EF4-FFF2-40B4-BE49-F238E27FC236}">
                <a16:creationId xmlns:a16="http://schemas.microsoft.com/office/drawing/2014/main" xmlns="" id="{83137F61-BD44-432F-82BA-3F5FADA732B4}"/>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5740786" y="564357"/>
            <a:ext cx="5694293" cy="3175000"/>
          </a:xfrm>
          <a:prstGeom prst="rect">
            <a:avLst/>
          </a:prstGeom>
        </p:spPr>
      </p:pic>
      <p:pic>
        <p:nvPicPr>
          <p:cNvPr id="7" name="Immagine 6">
            <a:extLst>
              <a:ext uri="{FF2B5EF4-FFF2-40B4-BE49-F238E27FC236}">
                <a16:creationId xmlns:a16="http://schemas.microsoft.com/office/drawing/2014/main" xmlns="" id="{F113C931-43F6-423F-A6DA-A23039827BC7}"/>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7112002" y="3938589"/>
            <a:ext cx="3999156" cy="2669437"/>
          </a:xfrm>
          <a:prstGeom prst="rect">
            <a:avLst/>
          </a:prstGeom>
        </p:spPr>
      </p:pic>
      <p:pic>
        <p:nvPicPr>
          <p:cNvPr id="6" name="Immagine 5">
            <a:extLst>
              <a:ext uri="{FF2B5EF4-FFF2-40B4-BE49-F238E27FC236}">
                <a16:creationId xmlns:a16="http://schemas.microsoft.com/office/drawing/2014/main" xmlns="" id="{B7718270-8CA7-473C-9599-45374BA31A71}"/>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819795" y="2693987"/>
            <a:ext cx="5730191" cy="3799366"/>
          </a:xfrm>
          <a:prstGeom prst="rect">
            <a:avLst/>
          </a:prstGeom>
        </p:spPr>
      </p:pic>
    </p:spTree>
    <p:extLst>
      <p:ext uri="{BB962C8B-B14F-4D97-AF65-F5344CB8AC3E}">
        <p14:creationId xmlns:p14="http://schemas.microsoft.com/office/powerpoint/2010/main" val="195834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8D177C6-B9E8-430B-843D-9CC88F35B73D}"/>
              </a:ext>
            </a:extLst>
          </p:cNvPr>
          <p:cNvSpPr>
            <a:spLocks noGrp="1"/>
          </p:cNvSpPr>
          <p:nvPr>
            <p:ph type="title"/>
          </p:nvPr>
        </p:nvSpPr>
        <p:spPr/>
        <p:txBody>
          <a:bodyPr>
            <a:normAutofit/>
          </a:bodyPr>
          <a:lstStyle/>
          <a:p>
            <a:r>
              <a:rPr lang="it-IT" sz="2000" dirty="0"/>
              <a:t>RAPPORTO SOCIALE </a:t>
            </a:r>
          </a:p>
        </p:txBody>
      </p:sp>
      <p:sp>
        <p:nvSpPr>
          <p:cNvPr id="3" name="Segnaposto contenuto 2">
            <a:extLst>
              <a:ext uri="{FF2B5EF4-FFF2-40B4-BE49-F238E27FC236}">
                <a16:creationId xmlns:a16="http://schemas.microsoft.com/office/drawing/2014/main" xmlns="" id="{13B8FB63-6E2E-4A85-940D-AE86921FD3D6}"/>
              </a:ext>
            </a:extLst>
          </p:cNvPr>
          <p:cNvSpPr>
            <a:spLocks noGrp="1"/>
          </p:cNvSpPr>
          <p:nvPr>
            <p:ph idx="1"/>
          </p:nvPr>
        </p:nvSpPr>
        <p:spPr/>
        <p:txBody>
          <a:bodyPr>
            <a:normAutofit lnSpcReduction="10000"/>
          </a:bodyPr>
          <a:lstStyle/>
          <a:p>
            <a:r>
              <a:rPr lang="it-IT" b="1" dirty="0"/>
              <a:t>Finalità del documento</a:t>
            </a:r>
            <a:endParaRPr lang="it-IT" dirty="0"/>
          </a:p>
          <a:p>
            <a:pPr marL="0" indent="0" algn="just">
              <a:buNone/>
            </a:pPr>
            <a:r>
              <a:rPr lang="it-IT" dirty="0"/>
              <a:t>Questo rapporto intende far conoscere le attività ed i programmi che il direttivo della LEGA NAVALE di Sestri Levante ha svolto nel suo recente mandato 2016- 2019. Ci si sofferma soprattutto su quanto è stato fatto in coerenza con lo statuto e con un impatto sulla comunità locale.</a:t>
            </a:r>
          </a:p>
          <a:p>
            <a:pPr algn="just"/>
            <a:r>
              <a:rPr lang="it-IT" b="1" dirty="0"/>
              <a:t>Metodo </a:t>
            </a:r>
            <a:endParaRPr lang="it-IT" dirty="0"/>
          </a:p>
          <a:p>
            <a:pPr marL="0" indent="0" algn="just">
              <a:buNone/>
            </a:pPr>
            <a:r>
              <a:rPr lang="it-IT" dirty="0"/>
              <a:t>Nella formulazione del presente rapporto sono state esaminate tutte le attività organizzate e sono state esposte in modo sintetico quelle con una ricaduta sul territorio; nella parte finale del documento si presenta una valutazione di efficacia (</a:t>
            </a:r>
            <a:r>
              <a:rPr lang="it-IT" dirty="0" err="1"/>
              <a:t>costo-benefici</a:t>
            </a:r>
            <a:r>
              <a:rPr lang="it-IT" dirty="0"/>
              <a:t>) e una prospettiva per gli anni futuri.</a:t>
            </a:r>
          </a:p>
          <a:p>
            <a:endParaRPr lang="it-IT" dirty="0"/>
          </a:p>
        </p:txBody>
      </p:sp>
    </p:spTree>
    <p:extLst>
      <p:ext uri="{BB962C8B-B14F-4D97-AF65-F5344CB8AC3E}">
        <p14:creationId xmlns:p14="http://schemas.microsoft.com/office/powerpoint/2010/main" val="3361703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A833B36-24FD-497E-825A-9EC65CE89B81}"/>
              </a:ext>
            </a:extLst>
          </p:cNvPr>
          <p:cNvSpPr>
            <a:spLocks noGrp="1"/>
          </p:cNvSpPr>
          <p:nvPr>
            <p:ph type="title"/>
          </p:nvPr>
        </p:nvSpPr>
        <p:spPr/>
        <p:txBody>
          <a:bodyPr>
            <a:normAutofit/>
          </a:bodyPr>
          <a:lstStyle/>
          <a:p>
            <a:r>
              <a:rPr lang="it-IT" sz="2000" dirty="0"/>
              <a:t>Rapporto sociale</a:t>
            </a:r>
          </a:p>
        </p:txBody>
      </p:sp>
      <p:sp>
        <p:nvSpPr>
          <p:cNvPr id="3" name="Segnaposto contenuto 2">
            <a:extLst>
              <a:ext uri="{FF2B5EF4-FFF2-40B4-BE49-F238E27FC236}">
                <a16:creationId xmlns:a16="http://schemas.microsoft.com/office/drawing/2014/main" xmlns="" id="{FA98EECE-6E41-4B9F-B5CF-3A99ABDD81C7}"/>
              </a:ext>
            </a:extLst>
          </p:cNvPr>
          <p:cNvSpPr>
            <a:spLocks noGrp="1"/>
          </p:cNvSpPr>
          <p:nvPr>
            <p:ph idx="1"/>
          </p:nvPr>
        </p:nvSpPr>
        <p:spPr/>
        <p:txBody>
          <a:bodyPr>
            <a:normAutofit fontScale="85000" lnSpcReduction="20000"/>
          </a:bodyPr>
          <a:lstStyle/>
          <a:p>
            <a:pPr marL="0" indent="0">
              <a:buNone/>
            </a:pPr>
            <a:r>
              <a:rPr lang="it-IT" b="1" dirty="0"/>
              <a:t>Valutazioni economiche e ricaduta sociale </a:t>
            </a:r>
            <a:endParaRPr lang="it-IT" dirty="0"/>
          </a:p>
          <a:p>
            <a:pPr marL="0" indent="0" algn="just">
              <a:buNone/>
            </a:pPr>
            <a:r>
              <a:rPr lang="it-IT" dirty="0"/>
              <a:t>La lega Navale ha un bilancio annuale inferiore ai 200.000€ ed impegna oltre 90.000€/anno per servizi </a:t>
            </a:r>
            <a:r>
              <a:rPr lang="it-IT" u="sng" dirty="0"/>
              <a:t>per lo più dedicati alle attività sopraindicate con impatto positivo sul territorio.</a:t>
            </a:r>
            <a:r>
              <a:rPr lang="it-IT" dirty="0"/>
              <a:t> E’ da notare l’effetto moltiplicatore dovuto alla presenza e all’impegno gratuito dei soci per cui le due voci sono complementari e inscindibili. </a:t>
            </a:r>
          </a:p>
          <a:p>
            <a:pPr marL="0" indent="0" algn="just">
              <a:buNone/>
            </a:pPr>
            <a:r>
              <a:rPr lang="it-IT" dirty="0"/>
              <a:t>Senza le risorse economiche per la corresponsione degli istruttori, dei costi di manutenzione delle barche della Lega e dei servizi in genere, non ci sarebbe modo di coinvolgere i soci e chi partecipa alle iniziative dell’associazione. </a:t>
            </a:r>
          </a:p>
          <a:p>
            <a:pPr marL="0" indent="0" algn="just">
              <a:buNone/>
            </a:pPr>
            <a:r>
              <a:rPr lang="it-IT" dirty="0"/>
              <a:t>Senza il contributo di volontariato dei soci le medesime attività sarebbero possibili con un costo pari a un multiplo della cifra utilizzata. </a:t>
            </a:r>
          </a:p>
          <a:p>
            <a:pPr marL="0" indent="0" algn="just">
              <a:buNone/>
            </a:pPr>
            <a:r>
              <a:rPr lang="it-IT" dirty="0"/>
              <a:t>Si osserva che i ricavi della Lega </a:t>
            </a:r>
            <a:r>
              <a:rPr lang="it-IT" dirty="0" smtClean="0"/>
              <a:t>Navale </a:t>
            </a:r>
            <a:r>
              <a:rPr lang="it-IT" dirty="0"/>
              <a:t>di Sestri sono ottenuti in minima parte con il contributo della quota associativa, con un limitato contributo da parte degli Enti locali</a:t>
            </a:r>
            <a:r>
              <a:rPr lang="it-IT" u="sng" dirty="0"/>
              <a:t> </a:t>
            </a:r>
            <a:r>
              <a:rPr lang="it-IT" b="1" i="1" u="sng" dirty="0"/>
              <a:t>ma soprattutto con le entrate derivate dalla concessione degli ormeggi nella </a:t>
            </a:r>
            <a:r>
              <a:rPr lang="it-IT" b="1" i="1" u="sng" dirty="0" smtClean="0"/>
              <a:t>Baia </a:t>
            </a:r>
            <a:r>
              <a:rPr lang="it-IT" b="1" i="1" u="sng" dirty="0"/>
              <a:t>di </a:t>
            </a:r>
            <a:r>
              <a:rPr lang="it-IT" b="1" i="1" u="sng" dirty="0" smtClean="0"/>
              <a:t>Levante </a:t>
            </a:r>
            <a:r>
              <a:rPr lang="it-IT" b="1" i="1" u="sng" dirty="0"/>
              <a:t>e di Ponente.</a:t>
            </a:r>
            <a:endParaRPr lang="it-IT" b="1" dirty="0"/>
          </a:p>
          <a:p>
            <a:endParaRPr lang="it-IT" dirty="0"/>
          </a:p>
        </p:txBody>
      </p:sp>
    </p:spTree>
    <p:extLst>
      <p:ext uri="{BB962C8B-B14F-4D97-AF65-F5344CB8AC3E}">
        <p14:creationId xmlns:p14="http://schemas.microsoft.com/office/powerpoint/2010/main" val="1931786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E23C7BE-9C46-4330-B7A0-985A33E2B729}"/>
              </a:ext>
            </a:extLst>
          </p:cNvPr>
          <p:cNvSpPr>
            <a:spLocks noGrp="1"/>
          </p:cNvSpPr>
          <p:nvPr>
            <p:ph type="title"/>
          </p:nvPr>
        </p:nvSpPr>
        <p:spPr/>
        <p:txBody>
          <a:bodyPr>
            <a:normAutofit/>
          </a:bodyPr>
          <a:lstStyle/>
          <a:p>
            <a:r>
              <a:rPr lang="it-IT" sz="2000" dirty="0"/>
              <a:t>Rapporto sociale</a:t>
            </a:r>
          </a:p>
        </p:txBody>
      </p:sp>
      <p:pic>
        <p:nvPicPr>
          <p:cNvPr id="5" name="Segnaposto contenuto 4">
            <a:extLst>
              <a:ext uri="{FF2B5EF4-FFF2-40B4-BE49-F238E27FC236}">
                <a16:creationId xmlns:a16="http://schemas.microsoft.com/office/drawing/2014/main" xmlns="" id="{4B11F485-BCAB-412A-B10C-EAF6D5BDE7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21748"/>
            <a:ext cx="4626610" cy="3067644"/>
          </a:xfrm>
        </p:spPr>
      </p:pic>
      <p:pic>
        <p:nvPicPr>
          <p:cNvPr id="7" name="Immagine 6">
            <a:extLst>
              <a:ext uri="{FF2B5EF4-FFF2-40B4-BE49-F238E27FC236}">
                <a16:creationId xmlns:a16="http://schemas.microsoft.com/office/drawing/2014/main" xmlns="" id="{2A760857-F816-42B8-86DB-0520C3719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267" y="3848280"/>
            <a:ext cx="1847850" cy="2476500"/>
          </a:xfrm>
          <a:prstGeom prst="rect">
            <a:avLst/>
          </a:prstGeom>
        </p:spPr>
      </p:pic>
      <p:pic>
        <p:nvPicPr>
          <p:cNvPr id="9" name="Immagine 8">
            <a:extLst>
              <a:ext uri="{FF2B5EF4-FFF2-40B4-BE49-F238E27FC236}">
                <a16:creationId xmlns:a16="http://schemas.microsoft.com/office/drawing/2014/main" xmlns="" id="{C8CA431B-6684-4855-86AB-959BDE8D8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2240" y="2069010"/>
            <a:ext cx="3919827" cy="2939870"/>
          </a:xfrm>
          <a:prstGeom prst="rect">
            <a:avLst/>
          </a:prstGeom>
        </p:spPr>
      </p:pic>
      <p:sp>
        <p:nvSpPr>
          <p:cNvPr id="3" name="Freccia a destra 2">
            <a:extLst>
              <a:ext uri="{FF2B5EF4-FFF2-40B4-BE49-F238E27FC236}">
                <a16:creationId xmlns:a16="http://schemas.microsoft.com/office/drawing/2014/main" xmlns="" id="{C34A1A34-D8E6-4E20-8971-DACD8730AC17}"/>
              </a:ext>
            </a:extLst>
          </p:cNvPr>
          <p:cNvSpPr/>
          <p:nvPr/>
        </p:nvSpPr>
        <p:spPr>
          <a:xfrm>
            <a:off x="6939279" y="3009720"/>
            <a:ext cx="73647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a sinistra 3">
            <a:extLst>
              <a:ext uri="{FF2B5EF4-FFF2-40B4-BE49-F238E27FC236}">
                <a16:creationId xmlns:a16="http://schemas.microsoft.com/office/drawing/2014/main" xmlns="" id="{350111E0-9C27-4856-A80D-FCC027703893}"/>
              </a:ext>
            </a:extLst>
          </p:cNvPr>
          <p:cNvSpPr/>
          <p:nvPr/>
        </p:nvSpPr>
        <p:spPr>
          <a:xfrm>
            <a:off x="5804539" y="3009720"/>
            <a:ext cx="736477"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4147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DEA4A14-D04F-4BB7-A7C9-7B7967A3616D}"/>
              </a:ext>
            </a:extLst>
          </p:cNvPr>
          <p:cNvSpPr>
            <a:spLocks noGrp="1"/>
          </p:cNvSpPr>
          <p:nvPr>
            <p:ph type="title"/>
          </p:nvPr>
        </p:nvSpPr>
        <p:spPr/>
        <p:txBody>
          <a:bodyPr>
            <a:normAutofit/>
          </a:bodyPr>
          <a:lstStyle/>
          <a:p>
            <a:r>
              <a:rPr lang="it-IT" sz="2000" dirty="0"/>
              <a:t>RAPPORTO SOCIALE</a:t>
            </a:r>
          </a:p>
        </p:txBody>
      </p:sp>
      <p:sp>
        <p:nvSpPr>
          <p:cNvPr id="3" name="Segnaposto contenuto 2">
            <a:extLst>
              <a:ext uri="{FF2B5EF4-FFF2-40B4-BE49-F238E27FC236}">
                <a16:creationId xmlns:a16="http://schemas.microsoft.com/office/drawing/2014/main" xmlns="" id="{C6F82FFB-4385-4E2B-9647-961ABAB1008D}"/>
              </a:ext>
            </a:extLst>
          </p:cNvPr>
          <p:cNvSpPr>
            <a:spLocks noGrp="1"/>
          </p:cNvSpPr>
          <p:nvPr>
            <p:ph idx="1"/>
          </p:nvPr>
        </p:nvSpPr>
        <p:spPr/>
        <p:txBody>
          <a:bodyPr>
            <a:normAutofit/>
          </a:bodyPr>
          <a:lstStyle/>
          <a:p>
            <a:r>
              <a:rPr lang="it-IT" b="1" dirty="0"/>
              <a:t>Prospettive future</a:t>
            </a:r>
            <a:endParaRPr lang="it-IT" dirty="0"/>
          </a:p>
          <a:p>
            <a:pPr algn="just"/>
            <a:r>
              <a:rPr lang="it-IT" dirty="0"/>
              <a:t>La Lega Navale di Sestri Levante intende proseguire in continuità con il passato nelle attività per la promozione della vita di mare del rispetto dell’ambiente e della formazione dei giovani verso il mare.</a:t>
            </a:r>
          </a:p>
          <a:p>
            <a:pPr algn="just"/>
            <a:r>
              <a:rPr lang="it-IT" dirty="0"/>
              <a:t>Si segnala come la recente mareggiata del 29 ottobre 2018 ha causato un’ordinanza di interdizione della baia di levante da ogni presenza di barca. </a:t>
            </a:r>
            <a:r>
              <a:rPr lang="it-IT" u="sng" dirty="0"/>
              <a:t>In caso non fosse possibile utilizzare la concessione in essere per gli ormeggi assegnata a LNI, </a:t>
            </a:r>
            <a:r>
              <a:rPr lang="it-IT" u="sng" dirty="0" smtClean="0"/>
              <a:t>verrebbe </a:t>
            </a:r>
            <a:r>
              <a:rPr lang="it-IT" u="sng" dirty="0"/>
              <a:t>meno una consistente fonte di </a:t>
            </a:r>
            <a:r>
              <a:rPr lang="it-IT" u="sng" dirty="0" smtClean="0"/>
              <a:t>reddito </a:t>
            </a:r>
            <a:r>
              <a:rPr lang="it-IT" u="sng" dirty="0"/>
              <a:t>e necessariamente saranno ridotte significativamente le attività a favore del territorio per mancanza di fondi</a:t>
            </a:r>
            <a:r>
              <a:rPr lang="it-IT" dirty="0"/>
              <a:t>.</a:t>
            </a:r>
          </a:p>
          <a:p>
            <a:endParaRPr lang="it-IT" dirty="0"/>
          </a:p>
          <a:p>
            <a:endParaRPr lang="it-IT" dirty="0"/>
          </a:p>
        </p:txBody>
      </p:sp>
    </p:spTree>
    <p:extLst>
      <p:ext uri="{BB962C8B-B14F-4D97-AF65-F5344CB8AC3E}">
        <p14:creationId xmlns:p14="http://schemas.microsoft.com/office/powerpoint/2010/main" val="97247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47ACB51-EADB-4E7C-816E-2880A65D9D7D}"/>
              </a:ext>
            </a:extLst>
          </p:cNvPr>
          <p:cNvSpPr>
            <a:spLocks noGrp="1"/>
          </p:cNvSpPr>
          <p:nvPr>
            <p:ph type="title"/>
          </p:nvPr>
        </p:nvSpPr>
        <p:spPr/>
        <p:txBody>
          <a:bodyPr>
            <a:normAutofit/>
          </a:bodyPr>
          <a:lstStyle/>
          <a:p>
            <a:r>
              <a:rPr lang="it-IT" sz="2000" dirty="0"/>
              <a:t>RAPPORTO SOCIALE</a:t>
            </a:r>
          </a:p>
        </p:txBody>
      </p:sp>
      <p:pic>
        <p:nvPicPr>
          <p:cNvPr id="5" name="Segnaposto contenuto 4">
            <a:extLst>
              <a:ext uri="{FF2B5EF4-FFF2-40B4-BE49-F238E27FC236}">
                <a16:creationId xmlns:a16="http://schemas.microsoft.com/office/drawing/2014/main" xmlns="" id="{7F99B356-F7DF-450F-976C-4A19A76A1B9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8929" y="1602105"/>
            <a:ext cx="5318302" cy="4351338"/>
          </a:xfrm>
        </p:spPr>
      </p:pic>
      <p:pic>
        <p:nvPicPr>
          <p:cNvPr id="4" name="Immagine 3">
            <a:extLst>
              <a:ext uri="{FF2B5EF4-FFF2-40B4-BE49-F238E27FC236}">
                <a16:creationId xmlns:a16="http://schemas.microsoft.com/office/drawing/2014/main" xmlns="" id="{56B0F742-D1A7-4962-907B-89AF9595F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960" y="1602105"/>
            <a:ext cx="4762500" cy="3524250"/>
          </a:xfrm>
          <a:prstGeom prst="rect">
            <a:avLst/>
          </a:prstGeom>
        </p:spPr>
      </p:pic>
    </p:spTree>
    <p:extLst>
      <p:ext uri="{BB962C8B-B14F-4D97-AF65-F5344CB8AC3E}">
        <p14:creationId xmlns:p14="http://schemas.microsoft.com/office/powerpoint/2010/main" val="25696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2F9D97A-BB75-4D1E-A7A5-3E9E42C69352}"/>
              </a:ext>
            </a:extLst>
          </p:cNvPr>
          <p:cNvSpPr>
            <a:spLocks noGrp="1"/>
          </p:cNvSpPr>
          <p:nvPr>
            <p:ph type="title"/>
          </p:nvPr>
        </p:nvSpPr>
        <p:spPr/>
        <p:txBody>
          <a:bodyPr>
            <a:normAutofit/>
          </a:bodyPr>
          <a:lstStyle/>
          <a:p>
            <a:r>
              <a:rPr lang="it-IT" sz="2000" dirty="0"/>
              <a:t>RAPPORTO SOCIALE </a:t>
            </a:r>
          </a:p>
        </p:txBody>
      </p:sp>
      <p:sp>
        <p:nvSpPr>
          <p:cNvPr id="3" name="Segnaposto contenuto 2">
            <a:extLst>
              <a:ext uri="{FF2B5EF4-FFF2-40B4-BE49-F238E27FC236}">
                <a16:creationId xmlns:a16="http://schemas.microsoft.com/office/drawing/2014/main" xmlns="" id="{EEF363FD-6A71-4270-A147-05503E41C4BD}"/>
              </a:ext>
            </a:extLst>
          </p:cNvPr>
          <p:cNvSpPr>
            <a:spLocks noGrp="1"/>
          </p:cNvSpPr>
          <p:nvPr>
            <p:ph idx="1"/>
          </p:nvPr>
        </p:nvSpPr>
        <p:spPr>
          <a:xfrm>
            <a:off x="838200" y="1412240"/>
            <a:ext cx="5867400" cy="5232399"/>
          </a:xfrm>
        </p:spPr>
        <p:txBody>
          <a:bodyPr>
            <a:normAutofit fontScale="77500" lnSpcReduction="20000"/>
          </a:bodyPr>
          <a:lstStyle/>
          <a:p>
            <a:pPr marL="0" indent="0">
              <a:buNone/>
            </a:pPr>
            <a:r>
              <a:rPr lang="it-IT" b="1" dirty="0"/>
              <a:t>Le finalità principali della LNI secondo il proprio Statuto</a:t>
            </a:r>
            <a:endParaRPr lang="it-IT" dirty="0"/>
          </a:p>
          <a:p>
            <a:pPr lvl="0" algn="just"/>
            <a:r>
              <a:rPr lang="it-IT" dirty="0"/>
              <a:t>Istituisce centri di pratica degli sport nautici a favore dei ragazzi</a:t>
            </a:r>
          </a:p>
          <a:p>
            <a:pPr lvl="0" algn="just"/>
            <a:r>
              <a:rPr lang="it-IT" dirty="0"/>
              <a:t>Mantiene un rapporto con le scuole al fine di fornire un’introduzione agli sport di mare</a:t>
            </a:r>
          </a:p>
          <a:p>
            <a:pPr lvl="0" algn="just"/>
            <a:r>
              <a:rPr lang="it-IT" dirty="0"/>
              <a:t>Promuove e sostiene la pratica dell’attività sportiva e del diporto nautico</a:t>
            </a:r>
          </a:p>
          <a:p>
            <a:pPr lvl="0" algn="just"/>
            <a:r>
              <a:rPr lang="it-IT" dirty="0"/>
              <a:t>Promuove la tutela dell’ambiente, con particolare riferimento a quello marino</a:t>
            </a:r>
          </a:p>
          <a:p>
            <a:pPr lvl="0" algn="just"/>
            <a:r>
              <a:rPr lang="it-IT" dirty="0"/>
              <a:t>Ricerca la collaborazione con la pubblica amministrazione nei progetti specifici sul mare e sul diporto</a:t>
            </a:r>
          </a:p>
          <a:p>
            <a:pPr lvl="0" algn="just"/>
            <a:r>
              <a:rPr lang="it-IT" dirty="0"/>
              <a:t>Stimola i soci e la comunità ad una consapevolezza delle risorse e delle problematiche legate al mare </a:t>
            </a:r>
          </a:p>
          <a:p>
            <a:pPr lvl="0" algn="just"/>
            <a:r>
              <a:rPr lang="it-IT" dirty="0"/>
              <a:t>Realizza attività di promozione sociale a favore della comunità locale</a:t>
            </a:r>
          </a:p>
          <a:p>
            <a:endParaRPr lang="it-IT" dirty="0"/>
          </a:p>
        </p:txBody>
      </p:sp>
      <p:pic>
        <p:nvPicPr>
          <p:cNvPr id="5" name="Immagine 4">
            <a:extLst>
              <a:ext uri="{FF2B5EF4-FFF2-40B4-BE49-F238E27FC236}">
                <a16:creationId xmlns:a16="http://schemas.microsoft.com/office/drawing/2014/main" xmlns="" id="{717AEE7F-19D5-4278-80D2-D2EB514700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480" y="1955292"/>
            <a:ext cx="4912360" cy="2947416"/>
          </a:xfrm>
          <a:prstGeom prst="rect">
            <a:avLst/>
          </a:prstGeom>
        </p:spPr>
      </p:pic>
    </p:spTree>
    <p:extLst>
      <p:ext uri="{BB962C8B-B14F-4D97-AF65-F5344CB8AC3E}">
        <p14:creationId xmlns:p14="http://schemas.microsoft.com/office/powerpoint/2010/main" val="312891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FE19BD7-30F9-4EC6-B0E1-05493593D035}"/>
              </a:ext>
            </a:extLst>
          </p:cNvPr>
          <p:cNvSpPr>
            <a:spLocks noGrp="1"/>
          </p:cNvSpPr>
          <p:nvPr>
            <p:ph type="title"/>
          </p:nvPr>
        </p:nvSpPr>
        <p:spPr/>
        <p:txBody>
          <a:bodyPr>
            <a:normAutofit/>
          </a:bodyPr>
          <a:lstStyle/>
          <a:p>
            <a:r>
              <a:rPr lang="it-IT" sz="2000" dirty="0"/>
              <a:t>RAPPORTO SOCIALE 	Attività con impatto e benefici sul territorio</a:t>
            </a:r>
            <a:br>
              <a:rPr lang="it-IT" sz="2000" dirty="0"/>
            </a:br>
            <a:endParaRPr lang="it-IT" sz="2000" dirty="0"/>
          </a:p>
        </p:txBody>
      </p:sp>
      <p:sp>
        <p:nvSpPr>
          <p:cNvPr id="3" name="Segnaposto contenuto 2">
            <a:extLst>
              <a:ext uri="{FF2B5EF4-FFF2-40B4-BE49-F238E27FC236}">
                <a16:creationId xmlns:a16="http://schemas.microsoft.com/office/drawing/2014/main" xmlns="" id="{BAF0898D-FB96-4ED1-A66E-E9185A2027E5}"/>
              </a:ext>
            </a:extLst>
          </p:cNvPr>
          <p:cNvSpPr>
            <a:spLocks noGrp="1"/>
          </p:cNvSpPr>
          <p:nvPr>
            <p:ph idx="1"/>
          </p:nvPr>
        </p:nvSpPr>
        <p:spPr/>
        <p:txBody>
          <a:bodyPr>
            <a:normAutofit fontScale="92500" lnSpcReduction="20000"/>
          </a:bodyPr>
          <a:lstStyle/>
          <a:p>
            <a:pPr marL="0" indent="0">
              <a:buNone/>
            </a:pPr>
            <a:r>
              <a:rPr lang="it-IT" u="sng" dirty="0"/>
              <a:t>Attività per la vela con deriva </a:t>
            </a:r>
            <a:endParaRPr lang="it-IT" dirty="0"/>
          </a:p>
          <a:p>
            <a:pPr lvl="0" algn="just"/>
            <a:r>
              <a:rPr lang="it-IT" dirty="0"/>
              <a:t>133 tesserati FIV di cui 46 cadetti</a:t>
            </a:r>
          </a:p>
          <a:p>
            <a:pPr lvl="0" algn="just"/>
            <a:r>
              <a:rPr lang="it-IT" dirty="0"/>
              <a:t>Circa 130 ragazzi hanno partecipato ai corsi di vela tenuti da istruttore federale usando le barche e la struttura della LNI</a:t>
            </a:r>
          </a:p>
          <a:p>
            <a:pPr lvl="0" algn="just"/>
            <a:r>
              <a:rPr lang="it-IT" dirty="0"/>
              <a:t>Circa 60 ragazzi delle scuole di Casarza hanno seguito un corso di base per la vela </a:t>
            </a:r>
          </a:p>
          <a:p>
            <a:pPr lvl="0" algn="just"/>
            <a:r>
              <a:rPr lang="it-IT" dirty="0"/>
              <a:t>Nel triennio circa 360 ragazzi delle scuole di Sestri (sia medie che elementari) hanno seguito un primo corso di introduzione alla vela </a:t>
            </a:r>
          </a:p>
          <a:p>
            <a:pPr algn="just"/>
            <a:r>
              <a:rPr lang="it-IT" dirty="0"/>
              <a:t>LNI mette a disposizione per i propri tesserati, per gli ospiti, per i ragazzi di Sestri e Casarza, le proprie derive e la propria sede nautica</a:t>
            </a:r>
          </a:p>
          <a:p>
            <a:pPr lvl="0" algn="just"/>
            <a:r>
              <a:rPr lang="it-IT" dirty="0"/>
              <a:t>LNI mantiene una corsia di lancio nella baia di ponente per i propri soci e per tutti quelli che lo desiderano, in modo da uscire in mare in sicurezza</a:t>
            </a:r>
          </a:p>
          <a:p>
            <a:endParaRPr lang="it-IT" dirty="0"/>
          </a:p>
        </p:txBody>
      </p:sp>
    </p:spTree>
    <p:extLst>
      <p:ext uri="{BB962C8B-B14F-4D97-AF65-F5344CB8AC3E}">
        <p14:creationId xmlns:p14="http://schemas.microsoft.com/office/powerpoint/2010/main" val="452501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769131-03C9-4ADC-9008-CF2BB3232901}"/>
              </a:ext>
            </a:extLst>
          </p:cNvPr>
          <p:cNvSpPr>
            <a:spLocks noGrp="1"/>
          </p:cNvSpPr>
          <p:nvPr>
            <p:ph type="title"/>
          </p:nvPr>
        </p:nvSpPr>
        <p:spPr/>
        <p:txBody>
          <a:bodyPr>
            <a:normAutofit/>
          </a:bodyPr>
          <a:lstStyle/>
          <a:p>
            <a:r>
              <a:rPr lang="it-IT" sz="2000" dirty="0"/>
              <a:t>RAPPORTO SOCIALE 	Attività con impatto e benefici sul territorio</a:t>
            </a:r>
          </a:p>
        </p:txBody>
      </p:sp>
      <p:pic>
        <p:nvPicPr>
          <p:cNvPr id="5" name="Segnaposto contenuto 4">
            <a:extLst>
              <a:ext uri="{FF2B5EF4-FFF2-40B4-BE49-F238E27FC236}">
                <a16:creationId xmlns:a16="http://schemas.microsoft.com/office/drawing/2014/main" xmlns="" id="{BC1DB980-172D-42EE-8984-CE29CD99E2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712596"/>
            <a:ext cx="5388860" cy="3030855"/>
          </a:xfrm>
        </p:spPr>
      </p:pic>
      <p:pic>
        <p:nvPicPr>
          <p:cNvPr id="7" name="Immagine 6">
            <a:extLst>
              <a:ext uri="{FF2B5EF4-FFF2-40B4-BE49-F238E27FC236}">
                <a16:creationId xmlns:a16="http://schemas.microsoft.com/office/drawing/2014/main" xmlns="" id="{41238E3F-41A6-40F2-97FE-B1BB67E84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40" y="1685925"/>
            <a:ext cx="4605867" cy="3454400"/>
          </a:xfrm>
          <a:prstGeom prst="rect">
            <a:avLst/>
          </a:prstGeom>
        </p:spPr>
      </p:pic>
    </p:spTree>
    <p:extLst>
      <p:ext uri="{BB962C8B-B14F-4D97-AF65-F5344CB8AC3E}">
        <p14:creationId xmlns:p14="http://schemas.microsoft.com/office/powerpoint/2010/main" val="3877700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5C5685C-25BD-467B-B59E-827333AADCE0}"/>
              </a:ext>
            </a:extLst>
          </p:cNvPr>
          <p:cNvSpPr>
            <a:spLocks noGrp="1"/>
          </p:cNvSpPr>
          <p:nvPr>
            <p:ph type="title"/>
          </p:nvPr>
        </p:nvSpPr>
        <p:spPr/>
        <p:txBody>
          <a:bodyPr>
            <a:normAutofit/>
          </a:bodyPr>
          <a:lstStyle/>
          <a:p>
            <a:r>
              <a:rPr lang="it-IT" sz="2000" dirty="0"/>
              <a:t>RAPPORTO SOCIALE </a:t>
            </a:r>
          </a:p>
        </p:txBody>
      </p:sp>
      <p:sp>
        <p:nvSpPr>
          <p:cNvPr id="3" name="Segnaposto contenuto 2">
            <a:extLst>
              <a:ext uri="{FF2B5EF4-FFF2-40B4-BE49-F238E27FC236}">
                <a16:creationId xmlns:a16="http://schemas.microsoft.com/office/drawing/2014/main" xmlns="" id="{BC40934D-202E-47C4-BFF6-43FE23484A20}"/>
              </a:ext>
            </a:extLst>
          </p:cNvPr>
          <p:cNvSpPr>
            <a:spLocks noGrp="1"/>
          </p:cNvSpPr>
          <p:nvPr>
            <p:ph idx="1"/>
          </p:nvPr>
        </p:nvSpPr>
        <p:spPr>
          <a:xfrm>
            <a:off x="838200" y="1825625"/>
            <a:ext cx="5257800" cy="4351338"/>
          </a:xfrm>
        </p:spPr>
        <p:txBody>
          <a:bodyPr>
            <a:normAutofit fontScale="77500" lnSpcReduction="20000"/>
          </a:bodyPr>
          <a:lstStyle/>
          <a:p>
            <a:pPr marL="0" indent="0">
              <a:buNone/>
            </a:pPr>
            <a:r>
              <a:rPr lang="it-IT" u="sng" dirty="0"/>
              <a:t>Attività per la vela d’altura</a:t>
            </a:r>
            <a:endParaRPr lang="it-IT" dirty="0"/>
          </a:p>
          <a:p>
            <a:pPr marL="0" lvl="0" indent="0" algn="just">
              <a:buNone/>
            </a:pPr>
            <a:r>
              <a:rPr lang="it-IT" dirty="0"/>
              <a:t>LNI fa parte del Comitato società veliche del Tigullio. E’ una collaborazione tra i circoli nautici del Tigullio per l’organizzazione di regate d’altura. Il Comitato cura l’organizzazione del campionato invernale del Tigullio a cui partecipano circa 50 imbarcazioni e circa 400 persone.</a:t>
            </a:r>
          </a:p>
          <a:p>
            <a:pPr marL="0" lvl="0" indent="0" algn="just">
              <a:buNone/>
            </a:pPr>
            <a:r>
              <a:rPr lang="it-IT" dirty="0"/>
              <a:t>Vi sono 5 imbarcazioni iscritte alla LNI di Sestri che partecipano abitualmente a regate sia locali che internazionali. Negli equipaggi è abitudine portare a bordo giovani per la loro formazione sulle tecniche di regata e di navigazione d’altura.</a:t>
            </a:r>
          </a:p>
          <a:p>
            <a:endParaRPr lang="it-IT" dirty="0"/>
          </a:p>
        </p:txBody>
      </p:sp>
      <p:pic>
        <p:nvPicPr>
          <p:cNvPr id="5" name="Immagine 4">
            <a:extLst>
              <a:ext uri="{FF2B5EF4-FFF2-40B4-BE49-F238E27FC236}">
                <a16:creationId xmlns:a16="http://schemas.microsoft.com/office/drawing/2014/main" xmlns="" id="{D44E15DD-1114-4162-A922-5428D30AF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059622"/>
            <a:ext cx="5715000" cy="3214687"/>
          </a:xfrm>
          <a:prstGeom prst="rect">
            <a:avLst/>
          </a:prstGeom>
        </p:spPr>
      </p:pic>
    </p:spTree>
    <p:extLst>
      <p:ext uri="{BB962C8B-B14F-4D97-AF65-F5344CB8AC3E}">
        <p14:creationId xmlns:p14="http://schemas.microsoft.com/office/powerpoint/2010/main" val="79648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53D20D-6538-4177-83E3-511FA90FE627}"/>
              </a:ext>
            </a:extLst>
          </p:cNvPr>
          <p:cNvSpPr>
            <a:spLocks noGrp="1"/>
          </p:cNvSpPr>
          <p:nvPr>
            <p:ph type="title"/>
          </p:nvPr>
        </p:nvSpPr>
        <p:spPr/>
        <p:txBody>
          <a:bodyPr>
            <a:normAutofit/>
          </a:bodyPr>
          <a:lstStyle/>
          <a:p>
            <a:r>
              <a:rPr lang="it-IT" sz="2000" dirty="0"/>
              <a:t>Rapporto sociale</a:t>
            </a:r>
          </a:p>
        </p:txBody>
      </p:sp>
      <p:pic>
        <p:nvPicPr>
          <p:cNvPr id="5" name="Segnaposto contenuto 4">
            <a:extLst>
              <a:ext uri="{FF2B5EF4-FFF2-40B4-BE49-F238E27FC236}">
                <a16:creationId xmlns:a16="http://schemas.microsoft.com/office/drawing/2014/main" xmlns="" id="{A8269B01-AF92-4F27-A00F-5A69B85DF08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4084" y="1690688"/>
            <a:ext cx="3263502" cy="4351337"/>
          </a:xfrm>
        </p:spPr>
      </p:pic>
      <p:pic>
        <p:nvPicPr>
          <p:cNvPr id="7" name="Immagine 6">
            <a:extLst>
              <a:ext uri="{FF2B5EF4-FFF2-40B4-BE49-F238E27FC236}">
                <a16:creationId xmlns:a16="http://schemas.microsoft.com/office/drawing/2014/main" xmlns="" id="{0B82B6AD-6202-4AC7-BE98-97C7EFD9E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218" y="2864803"/>
            <a:ext cx="5648395" cy="3177222"/>
          </a:xfrm>
          <a:prstGeom prst="rect">
            <a:avLst/>
          </a:prstGeom>
        </p:spPr>
      </p:pic>
    </p:spTree>
    <p:extLst>
      <p:ext uri="{BB962C8B-B14F-4D97-AF65-F5344CB8AC3E}">
        <p14:creationId xmlns:p14="http://schemas.microsoft.com/office/powerpoint/2010/main" val="1213860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3945B6-179C-40A4-AB0C-B520CD524341}"/>
              </a:ext>
            </a:extLst>
          </p:cNvPr>
          <p:cNvSpPr>
            <a:spLocks noGrp="1"/>
          </p:cNvSpPr>
          <p:nvPr>
            <p:ph type="title"/>
          </p:nvPr>
        </p:nvSpPr>
        <p:spPr/>
        <p:txBody>
          <a:bodyPr>
            <a:normAutofit/>
          </a:bodyPr>
          <a:lstStyle/>
          <a:p>
            <a:r>
              <a:rPr lang="it-IT" sz="2000" dirty="0"/>
              <a:t>RAPPORTO SOCIALE</a:t>
            </a:r>
          </a:p>
        </p:txBody>
      </p:sp>
      <p:sp>
        <p:nvSpPr>
          <p:cNvPr id="3" name="Segnaposto contenuto 2">
            <a:extLst>
              <a:ext uri="{FF2B5EF4-FFF2-40B4-BE49-F238E27FC236}">
                <a16:creationId xmlns:a16="http://schemas.microsoft.com/office/drawing/2014/main" xmlns="" id="{3A4E3B29-87D1-489D-B6E1-3D20EFBDB9C3}"/>
              </a:ext>
            </a:extLst>
          </p:cNvPr>
          <p:cNvSpPr>
            <a:spLocks noGrp="1"/>
          </p:cNvSpPr>
          <p:nvPr>
            <p:ph idx="1"/>
          </p:nvPr>
        </p:nvSpPr>
        <p:spPr/>
        <p:txBody>
          <a:bodyPr>
            <a:normAutofit fontScale="62500" lnSpcReduction="20000"/>
          </a:bodyPr>
          <a:lstStyle/>
          <a:p>
            <a:pPr marL="0" indent="0">
              <a:buNone/>
            </a:pPr>
            <a:r>
              <a:rPr lang="it-IT" u="sng" dirty="0"/>
              <a:t>Attività di canottaggio</a:t>
            </a:r>
            <a:endParaRPr lang="it-IT" dirty="0"/>
          </a:p>
          <a:p>
            <a:pPr lvl="0" algn="just"/>
            <a:r>
              <a:rPr lang="it-IT" dirty="0"/>
              <a:t>Circa 40 ragazzi seguono il programma di corsi agonistici con un istruttore federale FIC </a:t>
            </a:r>
          </a:p>
          <a:p>
            <a:pPr lvl="0" algn="just"/>
            <a:r>
              <a:rPr lang="it-IT" dirty="0"/>
              <a:t>Il locale rimessaggio e la palestra per atleti sono disponibili per i soci e per gli invitati alle gare</a:t>
            </a:r>
          </a:p>
          <a:p>
            <a:pPr lvl="0" algn="just"/>
            <a:r>
              <a:rPr lang="it-IT" dirty="0"/>
              <a:t>Vi è un equipaggio master di voga su gozzo</a:t>
            </a:r>
          </a:p>
          <a:p>
            <a:pPr lvl="0" algn="just"/>
            <a:r>
              <a:rPr lang="it-IT" dirty="0"/>
              <a:t>Vi è un equipaggio femminile di voga su gozzo</a:t>
            </a:r>
          </a:p>
          <a:p>
            <a:pPr lvl="0" algn="just"/>
            <a:r>
              <a:rPr lang="it-IT" dirty="0"/>
              <a:t>LNI propone 5 corsi estivi di base per ragazzi </a:t>
            </a:r>
          </a:p>
          <a:p>
            <a:pPr lvl="0" algn="just"/>
            <a:r>
              <a:rPr lang="it-IT" dirty="0"/>
              <a:t>Circa 100 ragazzi delle scuole di Sestri hanno seguito in questi tre anni i corsi di introduzione al canottaggio </a:t>
            </a:r>
          </a:p>
          <a:p>
            <a:pPr lvl="0" algn="just"/>
            <a:r>
              <a:rPr lang="it-IT" dirty="0"/>
              <a:t>LNI partecipa all’organizzazione del Palio Marinaro per i comuni del Tigullio</a:t>
            </a:r>
          </a:p>
          <a:p>
            <a:pPr marL="0" indent="0" algn="just">
              <a:buNone/>
            </a:pPr>
            <a:r>
              <a:rPr lang="it-IT" u="sng" dirty="0"/>
              <a:t>Attività per canoa</a:t>
            </a:r>
            <a:endParaRPr lang="it-IT" dirty="0"/>
          </a:p>
          <a:p>
            <a:pPr lvl="0" algn="just"/>
            <a:r>
              <a:rPr lang="it-IT" dirty="0"/>
              <a:t>Oltre 300 ragazzi delle scuole di Sestri hanno seguito nel triennio un primo corso di introduzione alla canoa nella baia di lavante </a:t>
            </a:r>
          </a:p>
          <a:p>
            <a:pPr lvl="0" algn="just"/>
            <a:r>
              <a:rPr lang="it-IT" dirty="0"/>
              <a:t>Circa 30 ragazzi hanno seguito un corso estivo di canoa con istruttore federale</a:t>
            </a:r>
          </a:p>
          <a:p>
            <a:pPr algn="just"/>
            <a:r>
              <a:rPr lang="it-IT" dirty="0"/>
              <a:t>Nel centro nautico della LNI sulla baia di Ponente sono sistemate circa 50 canoe di soci e sono ospitati gli appassionati di passaggio</a:t>
            </a:r>
          </a:p>
        </p:txBody>
      </p:sp>
    </p:spTree>
    <p:extLst>
      <p:ext uri="{BB962C8B-B14F-4D97-AF65-F5344CB8AC3E}">
        <p14:creationId xmlns:p14="http://schemas.microsoft.com/office/powerpoint/2010/main" val="138533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xmlns="" id="{AFC28209-EA05-4833-B1BB-7F6F63CF6C0A}"/>
              </a:ext>
            </a:extLst>
          </p:cNvPr>
          <p:cNvPicPr>
            <a:picLocks noChangeAspect="1"/>
          </p:cNvPicPr>
          <p:nvPr/>
        </p:nvPicPr>
        <p:blipFill rotWithShape="1">
          <a:blip r:embed="rId2">
            <a:extLst>
              <a:ext uri="{28A0092B-C50C-407E-A947-70E740481C1C}">
                <a14:useLocalDpi xmlns:a14="http://schemas.microsoft.com/office/drawing/2010/main" val="0"/>
              </a:ext>
            </a:extLst>
          </a:blip>
          <a:srcRect t="21058"/>
          <a:stretch/>
        </p:blipFill>
        <p:spPr>
          <a:xfrm>
            <a:off x="1281848" y="4328160"/>
            <a:ext cx="4204552" cy="2209091"/>
          </a:xfrm>
          <a:prstGeom prst="rect">
            <a:avLst/>
          </a:prstGeom>
        </p:spPr>
      </p:pic>
      <p:sp>
        <p:nvSpPr>
          <p:cNvPr id="2" name="Titolo 1">
            <a:extLst>
              <a:ext uri="{FF2B5EF4-FFF2-40B4-BE49-F238E27FC236}">
                <a16:creationId xmlns:a16="http://schemas.microsoft.com/office/drawing/2014/main" xmlns="" id="{2FB88F6D-C1CB-4E36-BB22-96666E8B863B}"/>
              </a:ext>
            </a:extLst>
          </p:cNvPr>
          <p:cNvSpPr>
            <a:spLocks noGrp="1"/>
          </p:cNvSpPr>
          <p:nvPr>
            <p:ph type="title"/>
          </p:nvPr>
        </p:nvSpPr>
        <p:spPr/>
        <p:txBody>
          <a:bodyPr>
            <a:normAutofit/>
          </a:bodyPr>
          <a:lstStyle/>
          <a:p>
            <a:r>
              <a:rPr lang="it-IT" sz="2000" dirty="0"/>
              <a:t>RAPPORTO SOCIALE </a:t>
            </a:r>
          </a:p>
        </p:txBody>
      </p:sp>
      <p:pic>
        <p:nvPicPr>
          <p:cNvPr id="5" name="Segnaposto contenuto 4">
            <a:extLst>
              <a:ext uri="{FF2B5EF4-FFF2-40B4-BE49-F238E27FC236}">
                <a16:creationId xmlns:a16="http://schemas.microsoft.com/office/drawing/2014/main" xmlns="" id="{5CCC5178-860D-4653-BD5A-E3B8DB1713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76411" y="550907"/>
            <a:ext cx="5337555" cy="2878093"/>
          </a:xfrm>
        </p:spPr>
      </p:pic>
      <p:pic>
        <p:nvPicPr>
          <p:cNvPr id="7" name="Immagine 6">
            <a:extLst>
              <a:ext uri="{FF2B5EF4-FFF2-40B4-BE49-F238E27FC236}">
                <a16:creationId xmlns:a16="http://schemas.microsoft.com/office/drawing/2014/main" xmlns="" id="{3C662509-A698-4872-BB52-06694C45A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018" y="3518173"/>
            <a:ext cx="5414651" cy="3019078"/>
          </a:xfrm>
          <a:prstGeom prst="rect">
            <a:avLst/>
          </a:prstGeom>
        </p:spPr>
      </p:pic>
      <p:pic>
        <p:nvPicPr>
          <p:cNvPr id="4" name="Immagine 3">
            <a:extLst>
              <a:ext uri="{FF2B5EF4-FFF2-40B4-BE49-F238E27FC236}">
                <a16:creationId xmlns:a16="http://schemas.microsoft.com/office/drawing/2014/main" xmlns="" id="{4150B385-6AE4-499D-BF85-305C2198B0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331" y="1275738"/>
            <a:ext cx="4571087" cy="2878092"/>
          </a:xfrm>
          <a:prstGeom prst="rect">
            <a:avLst/>
          </a:prstGeom>
        </p:spPr>
      </p:pic>
    </p:spTree>
    <p:extLst>
      <p:ext uri="{BB962C8B-B14F-4D97-AF65-F5344CB8AC3E}">
        <p14:creationId xmlns:p14="http://schemas.microsoft.com/office/powerpoint/2010/main" val="12029367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1401</Words>
  <Application>Microsoft Office PowerPoint</Application>
  <PresentationFormat>Widescreen</PresentationFormat>
  <Paragraphs>102</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Tema di Office</vt:lpstr>
      <vt:lpstr>      RAPPORTO SOCIALE  DELLA  LEGA NAVALE ITALIANA SESTRI LEVANTE</vt:lpstr>
      <vt:lpstr>RAPPORTO SOCIALE </vt:lpstr>
      <vt:lpstr>RAPPORTO SOCIALE </vt:lpstr>
      <vt:lpstr>RAPPORTO SOCIALE  Attività con impatto e benefici sul territorio </vt:lpstr>
      <vt:lpstr>RAPPORTO SOCIALE  Attività con impatto e benefici sul territorio</vt:lpstr>
      <vt:lpstr>RAPPORTO SOCIALE </vt:lpstr>
      <vt:lpstr>Rapporto sociale</vt:lpstr>
      <vt:lpstr>RAPPORTO SOCIALE</vt:lpstr>
      <vt:lpstr>RAPPORTO SOCIALE </vt:lpstr>
      <vt:lpstr>RAPPORTO SOCIALE </vt:lpstr>
      <vt:lpstr>RAPPORTO SOCIALE </vt:lpstr>
      <vt:lpstr>Rapporto sociale </vt:lpstr>
      <vt:lpstr>RAPPORTO SOCIALE </vt:lpstr>
      <vt:lpstr>RAPPORTO SOCIALE</vt:lpstr>
      <vt:lpstr>RAPPORTO SOCIALE</vt:lpstr>
      <vt:lpstr>RAPPORTO SOCIALE</vt:lpstr>
      <vt:lpstr>RAPPORTO SOCIALE</vt:lpstr>
      <vt:lpstr>RAPPORTO SICIALE</vt:lpstr>
      <vt:lpstr>RAPPORTO SOCIALE</vt:lpstr>
      <vt:lpstr>Rapporto sociale</vt:lpstr>
      <vt:lpstr>Rapporto sociale</vt:lpstr>
      <vt:lpstr>RAPPORTO SOCIALE</vt:lpstr>
      <vt:lpstr>RAPPORTO SOCIALE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RAPPORTO SOCIALE  DELLA  LEGA NAVALE SESTRI LEVANTE</dc:title>
  <dc:creator>Lorenzo Serra</dc:creator>
  <cp:lastModifiedBy>Carlo BOZZETTI</cp:lastModifiedBy>
  <cp:revision>43</cp:revision>
  <cp:lastPrinted>2019-03-28T14:59:56Z</cp:lastPrinted>
  <dcterms:created xsi:type="dcterms:W3CDTF">2019-03-18T10:01:43Z</dcterms:created>
  <dcterms:modified xsi:type="dcterms:W3CDTF">2019-04-12T21:11:53Z</dcterms:modified>
</cp:coreProperties>
</file>